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Lst>
  <p:sldSz cx="18288000" cy="10287000"/>
  <p:notesSz cx="6858000" cy="9144000"/>
  <p:embeddedFontLst>
    <p:embeddedFont>
      <p:font typeface="League Spartan" charset="1" panose="00000800000000000000"/>
      <p:regular r:id="rId33"/>
    </p:embeddedFont>
    <p:embeddedFont>
      <p:font typeface="Halley" charset="1" panose="00000000000000000000"/>
      <p:regular r:id="rId34"/>
    </p:embeddedFont>
    <p:embeddedFont>
      <p:font typeface="Open Sans Bold" charset="1" panose="00000000000000000000"/>
      <p:regular r:id="rId35"/>
    </p:embeddedFont>
    <p:embeddedFont>
      <p:font typeface="Canva Sans Bold" charset="1" panose="020B0803030501040103"/>
      <p:regular r:id="rId3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13.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14.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15.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16.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17.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18.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19.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20.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21.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 Id="rId3" Target="../media/image3.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22.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23.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24.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25.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26.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 Id="rId3" Target="../media/image3.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 Id="rId3" Target="../media/image3.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 Id="rId3" Target="../media/image3.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6.png" Type="http://schemas.openxmlformats.org/officeDocument/2006/relationships/image"/><Relationship Id="rId6" Target="../media/image7.png" Type="http://schemas.openxmlformats.org/officeDocument/2006/relationships/image"/><Relationship Id="rId7" Target="../media/image8.png" Type="http://schemas.openxmlformats.org/officeDocument/2006/relationships/image"/><Relationship Id="rId8" Target="../media/image9.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10.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11.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12.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sp>
        <p:nvSpPr>
          <p:cNvPr name="TextBox 2" id="2"/>
          <p:cNvSpPr txBox="true"/>
          <p:nvPr/>
        </p:nvSpPr>
        <p:spPr>
          <a:xfrm rot="0">
            <a:off x="1028700" y="3530941"/>
            <a:ext cx="10415293" cy="2105025"/>
          </a:xfrm>
          <a:prstGeom prst="rect">
            <a:avLst/>
          </a:prstGeom>
        </p:spPr>
        <p:txBody>
          <a:bodyPr anchor="t" rtlCol="false" tIns="0" lIns="0" bIns="0" rIns="0">
            <a:spAutoFit/>
          </a:bodyPr>
          <a:lstStyle/>
          <a:p>
            <a:pPr algn="ctr">
              <a:lnSpc>
                <a:spcPts val="8400"/>
              </a:lnSpc>
              <a:spcBef>
                <a:spcPct val="0"/>
              </a:spcBef>
            </a:pPr>
            <a:r>
              <a:rPr lang="en-US" sz="6000">
                <a:solidFill>
                  <a:srgbClr val="FF751F"/>
                </a:solidFill>
                <a:latin typeface="League Spartan"/>
                <a:ea typeface="League Spartan"/>
                <a:cs typeface="League Spartan"/>
                <a:sym typeface="League Spartan"/>
              </a:rPr>
              <a:t>THE GREAT PIZZA ANALYTICS CHALLENGE</a:t>
            </a:r>
          </a:p>
        </p:txBody>
      </p:sp>
      <p:sp>
        <p:nvSpPr>
          <p:cNvPr name="Freeform 3" id="3"/>
          <p:cNvSpPr/>
          <p:nvPr/>
        </p:nvSpPr>
        <p:spPr>
          <a:xfrm flipH="false" flipV="false" rot="0">
            <a:off x="8255662" y="0"/>
            <a:ext cx="10032338" cy="10206435"/>
          </a:xfrm>
          <a:custGeom>
            <a:avLst/>
            <a:gdLst/>
            <a:ahLst/>
            <a:cxnLst/>
            <a:rect r="r" b="b" t="t" l="l"/>
            <a:pathLst>
              <a:path h="10206435" w="10032338">
                <a:moveTo>
                  <a:pt x="0" y="0"/>
                </a:moveTo>
                <a:lnTo>
                  <a:pt x="10032338" y="0"/>
                </a:lnTo>
                <a:lnTo>
                  <a:pt x="10032338" y="10206435"/>
                </a:lnTo>
                <a:lnTo>
                  <a:pt x="0" y="10206435"/>
                </a:lnTo>
                <a:lnTo>
                  <a:pt x="0" y="0"/>
                </a:lnTo>
                <a:close/>
              </a:path>
            </a:pathLst>
          </a:custGeom>
          <a:blipFill>
            <a:blip r:embed="rId2"/>
            <a:stretch>
              <a:fillRect l="-37910" t="0" r="-14787"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14364851" y="0"/>
            <a:ext cx="10142645" cy="10206435"/>
          </a:xfrm>
          <a:custGeom>
            <a:avLst/>
            <a:gdLst/>
            <a:ahLst/>
            <a:cxnLst/>
            <a:rect r="r" b="b" t="t" l="l"/>
            <a:pathLst>
              <a:path h="10206435" w="10142645">
                <a:moveTo>
                  <a:pt x="0" y="0"/>
                </a:moveTo>
                <a:lnTo>
                  <a:pt x="10142645" y="0"/>
                </a:lnTo>
                <a:lnTo>
                  <a:pt x="10142645" y="10206435"/>
                </a:lnTo>
                <a:lnTo>
                  <a:pt x="0" y="1020643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6742547" y="0"/>
            <a:ext cx="10142645" cy="10206435"/>
          </a:xfrm>
          <a:custGeom>
            <a:avLst/>
            <a:gdLst/>
            <a:ahLst/>
            <a:cxnLst/>
            <a:rect r="r" b="b" t="t" l="l"/>
            <a:pathLst>
              <a:path h="10206435" w="10142645">
                <a:moveTo>
                  <a:pt x="0" y="0"/>
                </a:moveTo>
                <a:lnTo>
                  <a:pt x="10142644" y="0"/>
                </a:lnTo>
                <a:lnTo>
                  <a:pt x="10142644" y="10206435"/>
                </a:lnTo>
                <a:lnTo>
                  <a:pt x="0" y="1020643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6544756" y="5775385"/>
            <a:ext cx="4533547" cy="1565803"/>
          </a:xfrm>
          <a:custGeom>
            <a:avLst/>
            <a:gdLst/>
            <a:ahLst/>
            <a:cxnLst/>
            <a:rect r="r" b="b" t="t" l="l"/>
            <a:pathLst>
              <a:path h="1565803" w="4533547">
                <a:moveTo>
                  <a:pt x="0" y="0"/>
                </a:moveTo>
                <a:lnTo>
                  <a:pt x="4533547" y="0"/>
                </a:lnTo>
                <a:lnTo>
                  <a:pt x="4533547" y="1565804"/>
                </a:lnTo>
                <a:lnTo>
                  <a:pt x="0" y="1565804"/>
                </a:lnTo>
                <a:lnTo>
                  <a:pt x="0" y="0"/>
                </a:lnTo>
                <a:close/>
              </a:path>
            </a:pathLst>
          </a:custGeom>
          <a:blipFill>
            <a:blip r:embed="rId5"/>
            <a:stretch>
              <a:fillRect l="0" t="0" r="0" b="0"/>
            </a:stretch>
          </a:blipFill>
        </p:spPr>
      </p:sp>
      <p:sp>
        <p:nvSpPr>
          <p:cNvPr name="TextBox 6" id="6"/>
          <p:cNvSpPr txBox="true"/>
          <p:nvPr/>
        </p:nvSpPr>
        <p:spPr>
          <a:xfrm rot="0">
            <a:off x="4706909" y="3446495"/>
            <a:ext cx="8046492" cy="538480"/>
          </a:xfrm>
          <a:prstGeom prst="rect">
            <a:avLst/>
          </a:prstGeom>
        </p:spPr>
        <p:txBody>
          <a:bodyPr anchor="t" rtlCol="false" tIns="0" lIns="0" bIns="0" rIns="0">
            <a:spAutoFit/>
          </a:bodyPr>
          <a:lstStyle/>
          <a:p>
            <a:pPr algn="just">
              <a:lnSpc>
                <a:spcPts val="3919"/>
              </a:lnSpc>
            </a:pPr>
            <a:r>
              <a:rPr lang="en-US" sz="2799">
                <a:solidFill>
                  <a:srgbClr val="FF751F"/>
                </a:solidFill>
                <a:latin typeface="Halley"/>
                <a:ea typeface="Halley"/>
                <a:cs typeface="Halley"/>
                <a:sym typeface="Halley"/>
              </a:rPr>
              <a:t>SELECT * FROM orders WHERE date = '2015-01-01';</a:t>
            </a:r>
          </a:p>
        </p:txBody>
      </p:sp>
      <p:sp>
        <p:nvSpPr>
          <p:cNvPr name="TextBox 7" id="7"/>
          <p:cNvSpPr txBox="true"/>
          <p:nvPr/>
        </p:nvSpPr>
        <p:spPr>
          <a:xfrm rot="0">
            <a:off x="4476012" y="971550"/>
            <a:ext cx="8671035" cy="1099820"/>
          </a:xfrm>
          <a:prstGeom prst="rect">
            <a:avLst/>
          </a:prstGeom>
        </p:spPr>
        <p:txBody>
          <a:bodyPr anchor="t" rtlCol="false" tIns="0" lIns="0" bIns="0" rIns="0">
            <a:spAutoFit/>
          </a:bodyPr>
          <a:lstStyle/>
          <a:p>
            <a:pPr algn="ctr">
              <a:lnSpc>
                <a:spcPts val="4479"/>
              </a:lnSpc>
            </a:pPr>
            <a:r>
              <a:rPr lang="en-US" b="true" sz="3199">
                <a:solidFill>
                  <a:srgbClr val="FF751F"/>
                </a:solidFill>
                <a:latin typeface="Canva Sans Bold"/>
                <a:ea typeface="Canva Sans Bold"/>
                <a:cs typeface="Canva Sans Bold"/>
                <a:sym typeface="Canva Sans Bold"/>
              </a:rPr>
              <a:t>1. Orders placed on</a:t>
            </a:r>
            <a:r>
              <a:rPr lang="en-US" b="true" sz="3199">
                <a:solidFill>
                  <a:srgbClr val="FF751F"/>
                </a:solidFill>
                <a:latin typeface="Canva Sans Bold"/>
                <a:ea typeface="Canva Sans Bold"/>
                <a:cs typeface="Canva Sans Bold"/>
                <a:sym typeface="Canva Sans Bold"/>
              </a:rPr>
              <a:t> `'2015-01-01'` </a:t>
            </a:r>
          </a:p>
          <a:p>
            <a:pPr algn="ctr">
              <a:lnSpc>
                <a:spcPts val="4479"/>
              </a:lnSpc>
              <a:spcBef>
                <a:spcPct val="0"/>
              </a:spcBef>
            </a:pPr>
            <a:r>
              <a:rPr lang="en-US" b="true" sz="3199">
                <a:solidFill>
                  <a:srgbClr val="FF751F"/>
                </a:solidFill>
                <a:latin typeface="Canva Sans Bold"/>
                <a:ea typeface="Canva Sans Bold"/>
                <a:cs typeface="Canva Sans Bold"/>
                <a:sym typeface="Canva Sans Bold"/>
              </a:rPr>
              <a:t>(`SELECT` + `WHERE`).</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14364851" y="0"/>
            <a:ext cx="10142645" cy="10206435"/>
          </a:xfrm>
          <a:custGeom>
            <a:avLst/>
            <a:gdLst/>
            <a:ahLst/>
            <a:cxnLst/>
            <a:rect r="r" b="b" t="t" l="l"/>
            <a:pathLst>
              <a:path h="10206435" w="10142645">
                <a:moveTo>
                  <a:pt x="0" y="0"/>
                </a:moveTo>
                <a:lnTo>
                  <a:pt x="10142645" y="0"/>
                </a:lnTo>
                <a:lnTo>
                  <a:pt x="10142645" y="10206435"/>
                </a:lnTo>
                <a:lnTo>
                  <a:pt x="0" y="1020643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6742547" y="0"/>
            <a:ext cx="10142645" cy="10206435"/>
          </a:xfrm>
          <a:custGeom>
            <a:avLst/>
            <a:gdLst/>
            <a:ahLst/>
            <a:cxnLst/>
            <a:rect r="r" b="b" t="t" l="l"/>
            <a:pathLst>
              <a:path h="10206435" w="10142645">
                <a:moveTo>
                  <a:pt x="0" y="0"/>
                </a:moveTo>
                <a:lnTo>
                  <a:pt x="10142644" y="0"/>
                </a:lnTo>
                <a:lnTo>
                  <a:pt x="10142644" y="10206435"/>
                </a:lnTo>
                <a:lnTo>
                  <a:pt x="0" y="1020643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7140277" y="4747383"/>
            <a:ext cx="3484394" cy="4510917"/>
          </a:xfrm>
          <a:custGeom>
            <a:avLst/>
            <a:gdLst/>
            <a:ahLst/>
            <a:cxnLst/>
            <a:rect r="r" b="b" t="t" l="l"/>
            <a:pathLst>
              <a:path h="4510917" w="3484394">
                <a:moveTo>
                  <a:pt x="0" y="0"/>
                </a:moveTo>
                <a:lnTo>
                  <a:pt x="3484394" y="0"/>
                </a:lnTo>
                <a:lnTo>
                  <a:pt x="3484394" y="4510917"/>
                </a:lnTo>
                <a:lnTo>
                  <a:pt x="0" y="4510917"/>
                </a:lnTo>
                <a:lnTo>
                  <a:pt x="0" y="0"/>
                </a:lnTo>
                <a:close/>
              </a:path>
            </a:pathLst>
          </a:custGeom>
          <a:blipFill>
            <a:blip r:embed="rId5"/>
            <a:stretch>
              <a:fillRect l="0" t="0" r="0" b="0"/>
            </a:stretch>
          </a:blipFill>
        </p:spPr>
      </p:sp>
      <p:sp>
        <p:nvSpPr>
          <p:cNvPr name="TextBox 6" id="6"/>
          <p:cNvSpPr txBox="true"/>
          <p:nvPr/>
        </p:nvSpPr>
        <p:spPr>
          <a:xfrm rot="0">
            <a:off x="4197077" y="3444733"/>
            <a:ext cx="9370795" cy="538480"/>
          </a:xfrm>
          <a:prstGeom prst="rect">
            <a:avLst/>
          </a:prstGeom>
        </p:spPr>
        <p:txBody>
          <a:bodyPr anchor="t" rtlCol="false" tIns="0" lIns="0" bIns="0" rIns="0">
            <a:spAutoFit/>
          </a:bodyPr>
          <a:lstStyle/>
          <a:p>
            <a:pPr algn="just">
              <a:lnSpc>
                <a:spcPts val="3919"/>
              </a:lnSpc>
            </a:pPr>
            <a:r>
              <a:rPr lang="en-US" sz="2799">
                <a:solidFill>
                  <a:srgbClr val="FF751F"/>
                </a:solidFill>
                <a:latin typeface="Halley"/>
                <a:ea typeface="Halley"/>
                <a:cs typeface="Halley"/>
                <a:sym typeface="Halley"/>
              </a:rPr>
              <a:t>SELECT pizza_id, price FROM pizzas ORDER BY price DESC;</a:t>
            </a:r>
          </a:p>
        </p:txBody>
      </p:sp>
      <p:sp>
        <p:nvSpPr>
          <p:cNvPr name="TextBox 7" id="7"/>
          <p:cNvSpPr txBox="true"/>
          <p:nvPr/>
        </p:nvSpPr>
        <p:spPr>
          <a:xfrm rot="0">
            <a:off x="4476012" y="971550"/>
            <a:ext cx="8671035" cy="537845"/>
          </a:xfrm>
          <a:prstGeom prst="rect">
            <a:avLst/>
          </a:prstGeom>
        </p:spPr>
        <p:txBody>
          <a:bodyPr anchor="t" rtlCol="false" tIns="0" lIns="0" bIns="0" rIns="0">
            <a:spAutoFit/>
          </a:bodyPr>
          <a:lstStyle/>
          <a:p>
            <a:pPr algn="ctr">
              <a:lnSpc>
                <a:spcPts val="4479"/>
              </a:lnSpc>
              <a:spcBef>
                <a:spcPct val="0"/>
              </a:spcBef>
            </a:pPr>
            <a:r>
              <a:rPr lang="en-US" b="true" sz="3199">
                <a:solidFill>
                  <a:srgbClr val="FF751F"/>
                </a:solidFill>
                <a:latin typeface="Canva Sans Bold"/>
                <a:ea typeface="Canva Sans Bold"/>
                <a:cs typeface="Canva Sans Bold"/>
                <a:sym typeface="Canva Sans Bold"/>
              </a:rPr>
              <a:t> 2. List pizzas with</a:t>
            </a:r>
            <a:r>
              <a:rPr lang="en-US" b="true" sz="3199">
                <a:solidFill>
                  <a:srgbClr val="FF751F"/>
                </a:solidFill>
                <a:latin typeface="Canva Sans Bold"/>
                <a:ea typeface="Canva Sans Bold"/>
                <a:cs typeface="Canva Sans Bold"/>
                <a:sym typeface="Canva Sans Bold"/>
              </a:rPr>
              <a:t> `price` descending.</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14364851" y="0"/>
            <a:ext cx="10142645" cy="10206435"/>
          </a:xfrm>
          <a:custGeom>
            <a:avLst/>
            <a:gdLst/>
            <a:ahLst/>
            <a:cxnLst/>
            <a:rect r="r" b="b" t="t" l="l"/>
            <a:pathLst>
              <a:path h="10206435" w="10142645">
                <a:moveTo>
                  <a:pt x="0" y="0"/>
                </a:moveTo>
                <a:lnTo>
                  <a:pt x="10142645" y="0"/>
                </a:lnTo>
                <a:lnTo>
                  <a:pt x="10142645" y="10206435"/>
                </a:lnTo>
                <a:lnTo>
                  <a:pt x="0" y="1020643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6742547" y="0"/>
            <a:ext cx="10142645" cy="10206435"/>
          </a:xfrm>
          <a:custGeom>
            <a:avLst/>
            <a:gdLst/>
            <a:ahLst/>
            <a:cxnLst/>
            <a:rect r="r" b="b" t="t" l="l"/>
            <a:pathLst>
              <a:path h="10206435" w="10142645">
                <a:moveTo>
                  <a:pt x="0" y="0"/>
                </a:moveTo>
                <a:lnTo>
                  <a:pt x="10142644" y="0"/>
                </a:lnTo>
                <a:lnTo>
                  <a:pt x="10142644" y="10206435"/>
                </a:lnTo>
                <a:lnTo>
                  <a:pt x="0" y="1020643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6239429" y="4897927"/>
            <a:ext cx="5809142" cy="4360373"/>
          </a:xfrm>
          <a:custGeom>
            <a:avLst/>
            <a:gdLst/>
            <a:ahLst/>
            <a:cxnLst/>
            <a:rect r="r" b="b" t="t" l="l"/>
            <a:pathLst>
              <a:path h="4360373" w="5809142">
                <a:moveTo>
                  <a:pt x="0" y="0"/>
                </a:moveTo>
                <a:lnTo>
                  <a:pt x="5809142" y="0"/>
                </a:lnTo>
                <a:lnTo>
                  <a:pt x="5809142" y="4360373"/>
                </a:lnTo>
                <a:lnTo>
                  <a:pt x="0" y="4360373"/>
                </a:lnTo>
                <a:lnTo>
                  <a:pt x="0" y="0"/>
                </a:lnTo>
                <a:close/>
              </a:path>
            </a:pathLst>
          </a:custGeom>
          <a:blipFill>
            <a:blip r:embed="rId5"/>
            <a:stretch>
              <a:fillRect l="0" t="0" r="0" b="0"/>
            </a:stretch>
          </a:blipFill>
        </p:spPr>
      </p:sp>
      <p:sp>
        <p:nvSpPr>
          <p:cNvPr name="TextBox 6" id="6"/>
          <p:cNvSpPr txBox="true"/>
          <p:nvPr/>
        </p:nvSpPr>
        <p:spPr>
          <a:xfrm rot="0">
            <a:off x="4197077" y="3444733"/>
            <a:ext cx="9370795" cy="538480"/>
          </a:xfrm>
          <a:prstGeom prst="rect">
            <a:avLst/>
          </a:prstGeom>
        </p:spPr>
        <p:txBody>
          <a:bodyPr anchor="t" rtlCol="false" tIns="0" lIns="0" bIns="0" rIns="0">
            <a:spAutoFit/>
          </a:bodyPr>
          <a:lstStyle/>
          <a:p>
            <a:pPr algn="ctr">
              <a:lnSpc>
                <a:spcPts val="3919"/>
              </a:lnSpc>
            </a:pPr>
            <a:r>
              <a:rPr lang="en-US" sz="2799">
                <a:solidFill>
                  <a:srgbClr val="FF751F"/>
                </a:solidFill>
                <a:latin typeface="Halley"/>
                <a:ea typeface="Halley"/>
                <a:cs typeface="Halley"/>
                <a:sym typeface="Halley"/>
              </a:rPr>
              <a:t>SELECT * FROM pizzas WHERE size IN ('L', 'XL');</a:t>
            </a:r>
          </a:p>
        </p:txBody>
      </p:sp>
      <p:sp>
        <p:nvSpPr>
          <p:cNvPr name="TextBox 7" id="7"/>
          <p:cNvSpPr txBox="true"/>
          <p:nvPr/>
        </p:nvSpPr>
        <p:spPr>
          <a:xfrm rot="0">
            <a:off x="4476012" y="971550"/>
            <a:ext cx="8671035" cy="537845"/>
          </a:xfrm>
          <a:prstGeom prst="rect">
            <a:avLst/>
          </a:prstGeom>
        </p:spPr>
        <p:txBody>
          <a:bodyPr anchor="t" rtlCol="false" tIns="0" lIns="0" bIns="0" rIns="0">
            <a:spAutoFit/>
          </a:bodyPr>
          <a:lstStyle/>
          <a:p>
            <a:pPr algn="ctr">
              <a:lnSpc>
                <a:spcPts val="4479"/>
              </a:lnSpc>
              <a:spcBef>
                <a:spcPct val="0"/>
              </a:spcBef>
            </a:pPr>
            <a:r>
              <a:rPr lang="en-US" b="true" sz="3199">
                <a:solidFill>
                  <a:srgbClr val="FF751F"/>
                </a:solidFill>
                <a:latin typeface="Canva Sans Bold"/>
                <a:ea typeface="Canva Sans Bold"/>
                <a:cs typeface="Canva Sans Bold"/>
                <a:sym typeface="Canva Sans Bold"/>
              </a:rPr>
              <a:t>3. Pizzas sold in</a:t>
            </a:r>
            <a:r>
              <a:rPr lang="en-US" b="true" sz="3199">
                <a:solidFill>
                  <a:srgbClr val="FF751F"/>
                </a:solidFill>
                <a:latin typeface="Canva Sans Bold"/>
                <a:ea typeface="Canva Sans Bold"/>
                <a:cs typeface="Canva Sans Bold"/>
                <a:sym typeface="Canva Sans Bold"/>
              </a:rPr>
              <a:t> sizes `'L'` or `'XL'`.</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14364851" y="0"/>
            <a:ext cx="10142645" cy="10206435"/>
          </a:xfrm>
          <a:custGeom>
            <a:avLst/>
            <a:gdLst/>
            <a:ahLst/>
            <a:cxnLst/>
            <a:rect r="r" b="b" t="t" l="l"/>
            <a:pathLst>
              <a:path h="10206435" w="10142645">
                <a:moveTo>
                  <a:pt x="0" y="0"/>
                </a:moveTo>
                <a:lnTo>
                  <a:pt x="10142645" y="0"/>
                </a:lnTo>
                <a:lnTo>
                  <a:pt x="10142645" y="10206435"/>
                </a:lnTo>
                <a:lnTo>
                  <a:pt x="0" y="1020643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6742547" y="0"/>
            <a:ext cx="10142645" cy="10206435"/>
          </a:xfrm>
          <a:custGeom>
            <a:avLst/>
            <a:gdLst/>
            <a:ahLst/>
            <a:cxnLst/>
            <a:rect r="r" b="b" t="t" l="l"/>
            <a:pathLst>
              <a:path h="10206435" w="10142645">
                <a:moveTo>
                  <a:pt x="0" y="0"/>
                </a:moveTo>
                <a:lnTo>
                  <a:pt x="10142644" y="0"/>
                </a:lnTo>
                <a:lnTo>
                  <a:pt x="10142644" y="10206435"/>
                </a:lnTo>
                <a:lnTo>
                  <a:pt x="0" y="1020643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6172145" y="4892067"/>
            <a:ext cx="5943710" cy="4366233"/>
          </a:xfrm>
          <a:custGeom>
            <a:avLst/>
            <a:gdLst/>
            <a:ahLst/>
            <a:cxnLst/>
            <a:rect r="r" b="b" t="t" l="l"/>
            <a:pathLst>
              <a:path h="4366233" w="5943710">
                <a:moveTo>
                  <a:pt x="0" y="0"/>
                </a:moveTo>
                <a:lnTo>
                  <a:pt x="5943710" y="0"/>
                </a:lnTo>
                <a:lnTo>
                  <a:pt x="5943710" y="4366233"/>
                </a:lnTo>
                <a:lnTo>
                  <a:pt x="0" y="4366233"/>
                </a:lnTo>
                <a:lnTo>
                  <a:pt x="0" y="0"/>
                </a:lnTo>
                <a:close/>
              </a:path>
            </a:pathLst>
          </a:custGeom>
          <a:blipFill>
            <a:blip r:embed="rId5"/>
            <a:stretch>
              <a:fillRect l="0" t="0" r="0" b="0"/>
            </a:stretch>
          </a:blipFill>
        </p:spPr>
      </p:sp>
      <p:sp>
        <p:nvSpPr>
          <p:cNvPr name="TextBox 6" id="6"/>
          <p:cNvSpPr txBox="true"/>
          <p:nvPr/>
        </p:nvSpPr>
        <p:spPr>
          <a:xfrm rot="0">
            <a:off x="3798587" y="3444733"/>
            <a:ext cx="10167775" cy="538480"/>
          </a:xfrm>
          <a:prstGeom prst="rect">
            <a:avLst/>
          </a:prstGeom>
        </p:spPr>
        <p:txBody>
          <a:bodyPr anchor="t" rtlCol="false" tIns="0" lIns="0" bIns="0" rIns="0">
            <a:spAutoFit/>
          </a:bodyPr>
          <a:lstStyle/>
          <a:p>
            <a:pPr algn="ctr">
              <a:lnSpc>
                <a:spcPts val="3919"/>
              </a:lnSpc>
            </a:pPr>
            <a:r>
              <a:rPr lang="en-US" sz="2799">
                <a:solidFill>
                  <a:srgbClr val="FF751F"/>
                </a:solidFill>
                <a:latin typeface="Halley"/>
                <a:ea typeface="Halley"/>
                <a:cs typeface="Halley"/>
                <a:sym typeface="Halley"/>
              </a:rPr>
              <a:t>SELECT * FROM pizzas WHERE price BETWEEN 15.00 AND 17.00;</a:t>
            </a:r>
          </a:p>
        </p:txBody>
      </p:sp>
      <p:sp>
        <p:nvSpPr>
          <p:cNvPr name="TextBox 7" id="7"/>
          <p:cNvSpPr txBox="true"/>
          <p:nvPr/>
        </p:nvSpPr>
        <p:spPr>
          <a:xfrm rot="0">
            <a:off x="4476012" y="971550"/>
            <a:ext cx="8671035" cy="537845"/>
          </a:xfrm>
          <a:prstGeom prst="rect">
            <a:avLst/>
          </a:prstGeom>
        </p:spPr>
        <p:txBody>
          <a:bodyPr anchor="t" rtlCol="false" tIns="0" lIns="0" bIns="0" rIns="0">
            <a:spAutoFit/>
          </a:bodyPr>
          <a:lstStyle/>
          <a:p>
            <a:pPr algn="ctr">
              <a:lnSpc>
                <a:spcPts val="4479"/>
              </a:lnSpc>
              <a:spcBef>
                <a:spcPct val="0"/>
              </a:spcBef>
            </a:pPr>
            <a:r>
              <a:rPr lang="en-US" b="true" sz="3199">
                <a:solidFill>
                  <a:srgbClr val="FF751F"/>
                </a:solidFill>
                <a:latin typeface="Canva Sans Bold"/>
                <a:ea typeface="Canva Sans Bold"/>
                <a:cs typeface="Canva Sans Bold"/>
                <a:sym typeface="Canva Sans Bold"/>
              </a:rPr>
              <a:t>4. Pizzas priced between</a:t>
            </a:r>
            <a:r>
              <a:rPr lang="en-US" b="true" sz="3199">
                <a:solidFill>
                  <a:srgbClr val="FF751F"/>
                </a:solidFill>
                <a:latin typeface="Canva Sans Bold"/>
                <a:ea typeface="Canva Sans Bold"/>
                <a:cs typeface="Canva Sans Bold"/>
                <a:sym typeface="Canva Sans Bold"/>
              </a:rPr>
              <a:t> $15.00 and $17.00.</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14364851" y="0"/>
            <a:ext cx="10142645" cy="10206435"/>
          </a:xfrm>
          <a:custGeom>
            <a:avLst/>
            <a:gdLst/>
            <a:ahLst/>
            <a:cxnLst/>
            <a:rect r="r" b="b" t="t" l="l"/>
            <a:pathLst>
              <a:path h="10206435" w="10142645">
                <a:moveTo>
                  <a:pt x="0" y="0"/>
                </a:moveTo>
                <a:lnTo>
                  <a:pt x="10142645" y="0"/>
                </a:lnTo>
                <a:lnTo>
                  <a:pt x="10142645" y="10206435"/>
                </a:lnTo>
                <a:lnTo>
                  <a:pt x="0" y="1020643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6742547" y="0"/>
            <a:ext cx="10142645" cy="10206435"/>
          </a:xfrm>
          <a:custGeom>
            <a:avLst/>
            <a:gdLst/>
            <a:ahLst/>
            <a:cxnLst/>
            <a:rect r="r" b="b" t="t" l="l"/>
            <a:pathLst>
              <a:path h="10206435" w="10142645">
                <a:moveTo>
                  <a:pt x="0" y="0"/>
                </a:moveTo>
                <a:lnTo>
                  <a:pt x="10142644" y="0"/>
                </a:lnTo>
                <a:lnTo>
                  <a:pt x="10142644" y="10206435"/>
                </a:lnTo>
                <a:lnTo>
                  <a:pt x="0" y="1020643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5999566" y="5366651"/>
            <a:ext cx="6288868" cy="2978104"/>
          </a:xfrm>
          <a:custGeom>
            <a:avLst/>
            <a:gdLst/>
            <a:ahLst/>
            <a:cxnLst/>
            <a:rect r="r" b="b" t="t" l="l"/>
            <a:pathLst>
              <a:path h="2978104" w="6288868">
                <a:moveTo>
                  <a:pt x="0" y="0"/>
                </a:moveTo>
                <a:lnTo>
                  <a:pt x="6288868" y="0"/>
                </a:lnTo>
                <a:lnTo>
                  <a:pt x="6288868" y="2978104"/>
                </a:lnTo>
                <a:lnTo>
                  <a:pt x="0" y="2978104"/>
                </a:lnTo>
                <a:lnTo>
                  <a:pt x="0" y="0"/>
                </a:lnTo>
                <a:close/>
              </a:path>
            </a:pathLst>
          </a:custGeom>
          <a:blipFill>
            <a:blip r:embed="rId5"/>
            <a:stretch>
              <a:fillRect l="0" t="0" r="0" b="0"/>
            </a:stretch>
          </a:blipFill>
        </p:spPr>
      </p:sp>
      <p:sp>
        <p:nvSpPr>
          <p:cNvPr name="TextBox 6" id="6"/>
          <p:cNvSpPr txBox="true"/>
          <p:nvPr/>
        </p:nvSpPr>
        <p:spPr>
          <a:xfrm rot="0">
            <a:off x="4197077" y="3444733"/>
            <a:ext cx="9370795" cy="1033780"/>
          </a:xfrm>
          <a:prstGeom prst="rect">
            <a:avLst/>
          </a:prstGeom>
        </p:spPr>
        <p:txBody>
          <a:bodyPr anchor="t" rtlCol="false" tIns="0" lIns="0" bIns="0" rIns="0">
            <a:spAutoFit/>
          </a:bodyPr>
          <a:lstStyle/>
          <a:p>
            <a:pPr algn="ctr">
              <a:lnSpc>
                <a:spcPts val="3919"/>
              </a:lnSpc>
            </a:pPr>
            <a:r>
              <a:rPr lang="en-US" sz="2799">
                <a:solidFill>
                  <a:srgbClr val="FF751F"/>
                </a:solidFill>
                <a:latin typeface="Halley"/>
                <a:ea typeface="Halley"/>
                <a:cs typeface="Halley"/>
                <a:sym typeface="Halley"/>
              </a:rPr>
              <a:t>SELECT pizza_type_id,name FROM pizza_types WHERE name LIKE '%chicken%'</a:t>
            </a:r>
          </a:p>
        </p:txBody>
      </p:sp>
      <p:sp>
        <p:nvSpPr>
          <p:cNvPr name="TextBox 7" id="7"/>
          <p:cNvSpPr txBox="true"/>
          <p:nvPr/>
        </p:nvSpPr>
        <p:spPr>
          <a:xfrm rot="0">
            <a:off x="4476012" y="971550"/>
            <a:ext cx="8671035" cy="537845"/>
          </a:xfrm>
          <a:prstGeom prst="rect">
            <a:avLst/>
          </a:prstGeom>
        </p:spPr>
        <p:txBody>
          <a:bodyPr anchor="t" rtlCol="false" tIns="0" lIns="0" bIns="0" rIns="0">
            <a:spAutoFit/>
          </a:bodyPr>
          <a:lstStyle/>
          <a:p>
            <a:pPr algn="ctr">
              <a:lnSpc>
                <a:spcPts val="4479"/>
              </a:lnSpc>
              <a:spcBef>
                <a:spcPct val="0"/>
              </a:spcBef>
            </a:pPr>
            <a:r>
              <a:rPr lang="en-US" b="true" sz="3199">
                <a:solidFill>
                  <a:srgbClr val="FF751F"/>
                </a:solidFill>
                <a:latin typeface="Canva Sans Bold"/>
                <a:ea typeface="Canva Sans Bold"/>
                <a:cs typeface="Canva Sans Bold"/>
                <a:sym typeface="Canva Sans Bold"/>
              </a:rPr>
              <a:t>5. Pizzas with `"Chicken"`</a:t>
            </a:r>
            <a:r>
              <a:rPr lang="en-US" b="true" sz="3199">
                <a:solidFill>
                  <a:srgbClr val="FF751F"/>
                </a:solidFill>
                <a:latin typeface="Canva Sans Bold"/>
                <a:ea typeface="Canva Sans Bold"/>
                <a:cs typeface="Canva Sans Bold"/>
                <a:sym typeface="Canva Sans Bold"/>
              </a:rPr>
              <a:t> in the name.</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14364851" y="0"/>
            <a:ext cx="10142645" cy="10206435"/>
          </a:xfrm>
          <a:custGeom>
            <a:avLst/>
            <a:gdLst/>
            <a:ahLst/>
            <a:cxnLst/>
            <a:rect r="r" b="b" t="t" l="l"/>
            <a:pathLst>
              <a:path h="10206435" w="10142645">
                <a:moveTo>
                  <a:pt x="0" y="0"/>
                </a:moveTo>
                <a:lnTo>
                  <a:pt x="10142645" y="0"/>
                </a:lnTo>
                <a:lnTo>
                  <a:pt x="10142645" y="10206435"/>
                </a:lnTo>
                <a:lnTo>
                  <a:pt x="0" y="1020643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6742547" y="0"/>
            <a:ext cx="10142645" cy="10206435"/>
          </a:xfrm>
          <a:custGeom>
            <a:avLst/>
            <a:gdLst/>
            <a:ahLst/>
            <a:cxnLst/>
            <a:rect r="r" b="b" t="t" l="l"/>
            <a:pathLst>
              <a:path h="10206435" w="10142645">
                <a:moveTo>
                  <a:pt x="0" y="0"/>
                </a:moveTo>
                <a:lnTo>
                  <a:pt x="10142644" y="0"/>
                </a:lnTo>
                <a:lnTo>
                  <a:pt x="10142644" y="10206435"/>
                </a:lnTo>
                <a:lnTo>
                  <a:pt x="0" y="1020643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6869175" y="4973813"/>
            <a:ext cx="4549651" cy="4284487"/>
          </a:xfrm>
          <a:custGeom>
            <a:avLst/>
            <a:gdLst/>
            <a:ahLst/>
            <a:cxnLst/>
            <a:rect r="r" b="b" t="t" l="l"/>
            <a:pathLst>
              <a:path h="4284487" w="4549651">
                <a:moveTo>
                  <a:pt x="0" y="0"/>
                </a:moveTo>
                <a:lnTo>
                  <a:pt x="4549650" y="0"/>
                </a:lnTo>
                <a:lnTo>
                  <a:pt x="4549650" y="4284487"/>
                </a:lnTo>
                <a:lnTo>
                  <a:pt x="0" y="4284487"/>
                </a:lnTo>
                <a:lnTo>
                  <a:pt x="0" y="0"/>
                </a:lnTo>
                <a:close/>
              </a:path>
            </a:pathLst>
          </a:custGeom>
          <a:blipFill>
            <a:blip r:embed="rId5"/>
            <a:stretch>
              <a:fillRect l="0" t="0" r="0" b="0"/>
            </a:stretch>
          </a:blipFill>
        </p:spPr>
      </p:sp>
      <p:sp>
        <p:nvSpPr>
          <p:cNvPr name="TextBox 6" id="6"/>
          <p:cNvSpPr txBox="true"/>
          <p:nvPr/>
        </p:nvSpPr>
        <p:spPr>
          <a:xfrm rot="0">
            <a:off x="4197077" y="3444733"/>
            <a:ext cx="9370795" cy="1529080"/>
          </a:xfrm>
          <a:prstGeom prst="rect">
            <a:avLst/>
          </a:prstGeom>
        </p:spPr>
        <p:txBody>
          <a:bodyPr anchor="t" rtlCol="false" tIns="0" lIns="0" bIns="0" rIns="0">
            <a:spAutoFit/>
          </a:bodyPr>
          <a:lstStyle/>
          <a:p>
            <a:pPr algn="ctr">
              <a:lnSpc>
                <a:spcPts val="3919"/>
              </a:lnSpc>
            </a:pPr>
            <a:r>
              <a:rPr lang="en-US" sz="2799">
                <a:solidFill>
                  <a:srgbClr val="FF751F"/>
                </a:solidFill>
                <a:latin typeface="Halley"/>
                <a:ea typeface="Halley"/>
                <a:cs typeface="Halley"/>
                <a:sym typeface="Halley"/>
              </a:rPr>
              <a:t>SELECT * FROM orders WHERE date = '2015-02-15' OR time &gt; '20:00:00';</a:t>
            </a:r>
          </a:p>
          <a:p>
            <a:pPr algn="ctr">
              <a:lnSpc>
                <a:spcPts val="3919"/>
              </a:lnSpc>
            </a:pPr>
          </a:p>
        </p:txBody>
      </p:sp>
      <p:sp>
        <p:nvSpPr>
          <p:cNvPr name="TextBox 7" id="7"/>
          <p:cNvSpPr txBox="true"/>
          <p:nvPr/>
        </p:nvSpPr>
        <p:spPr>
          <a:xfrm rot="0">
            <a:off x="4062167" y="971550"/>
            <a:ext cx="9640614" cy="537845"/>
          </a:xfrm>
          <a:prstGeom prst="rect">
            <a:avLst/>
          </a:prstGeom>
        </p:spPr>
        <p:txBody>
          <a:bodyPr anchor="t" rtlCol="false" tIns="0" lIns="0" bIns="0" rIns="0">
            <a:spAutoFit/>
          </a:bodyPr>
          <a:lstStyle/>
          <a:p>
            <a:pPr algn="ctr">
              <a:lnSpc>
                <a:spcPts val="4479"/>
              </a:lnSpc>
              <a:spcBef>
                <a:spcPct val="0"/>
              </a:spcBef>
            </a:pPr>
            <a:r>
              <a:rPr lang="en-US" b="true" sz="3199">
                <a:solidFill>
                  <a:srgbClr val="FF751F"/>
                </a:solidFill>
                <a:latin typeface="Canva Sans Bold"/>
                <a:ea typeface="Canva Sans Bold"/>
                <a:cs typeface="Canva Sans Bold"/>
                <a:sym typeface="Canva Sans Bold"/>
              </a:rPr>
              <a:t>6. Orders on</a:t>
            </a:r>
            <a:r>
              <a:rPr lang="en-US" b="true" sz="3199">
                <a:solidFill>
                  <a:srgbClr val="FF751F"/>
                </a:solidFill>
                <a:latin typeface="Canva Sans Bold"/>
                <a:ea typeface="Canva Sans Bold"/>
                <a:cs typeface="Canva Sans Bold"/>
                <a:sym typeface="Canva Sans Bold"/>
              </a:rPr>
              <a:t> `'2015-02-15'` or placed after 8 PM.</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14364851" y="0"/>
            <a:ext cx="10142645" cy="10206435"/>
          </a:xfrm>
          <a:custGeom>
            <a:avLst/>
            <a:gdLst/>
            <a:ahLst/>
            <a:cxnLst/>
            <a:rect r="r" b="b" t="t" l="l"/>
            <a:pathLst>
              <a:path h="10206435" w="10142645">
                <a:moveTo>
                  <a:pt x="0" y="0"/>
                </a:moveTo>
                <a:lnTo>
                  <a:pt x="10142645" y="0"/>
                </a:lnTo>
                <a:lnTo>
                  <a:pt x="10142645" y="10206435"/>
                </a:lnTo>
                <a:lnTo>
                  <a:pt x="0" y="1020643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5273073" y="3786227"/>
            <a:ext cx="7218802" cy="4005580"/>
          </a:xfrm>
          <a:prstGeom prst="rect">
            <a:avLst/>
          </a:prstGeom>
        </p:spPr>
        <p:txBody>
          <a:bodyPr anchor="t" rtlCol="false" tIns="0" lIns="0" bIns="0" rIns="0">
            <a:spAutoFit/>
          </a:bodyPr>
          <a:lstStyle/>
          <a:p>
            <a:pPr algn="just">
              <a:lnSpc>
                <a:spcPts val="3919"/>
              </a:lnSpc>
            </a:pPr>
            <a:r>
              <a:rPr lang="en-US" sz="2799">
                <a:solidFill>
                  <a:srgbClr val="FF751F"/>
                </a:solidFill>
                <a:latin typeface="Halley"/>
                <a:ea typeface="Halley"/>
                <a:cs typeface="Halley"/>
                <a:sym typeface="Halley"/>
              </a:rPr>
              <a:t>In this phase, I f</a:t>
            </a:r>
            <a:r>
              <a:rPr lang="en-US" sz="2799">
                <a:solidFill>
                  <a:srgbClr val="FF751F"/>
                </a:solidFill>
                <a:latin typeface="Halley"/>
                <a:ea typeface="Halley"/>
                <a:cs typeface="Halley"/>
                <a:sym typeface="Halley"/>
              </a:rPr>
              <a:t>ocused on analyzing sales using SQL aggregations. I calculated total pizzas sold, average prices, and total order values. I also compared sales across categories, identified top-selling categories, found pizzas that were never ordered, and checked price differences across sizes. This phase gave deeper insights into overall business performance.</a:t>
            </a:r>
          </a:p>
        </p:txBody>
      </p:sp>
      <p:sp>
        <p:nvSpPr>
          <p:cNvPr name="Freeform 5" id="5"/>
          <p:cNvSpPr/>
          <p:nvPr/>
        </p:nvSpPr>
        <p:spPr>
          <a:xfrm flipH="false" flipV="false" rot="0">
            <a:off x="-6742547" y="0"/>
            <a:ext cx="10142645" cy="10206435"/>
          </a:xfrm>
          <a:custGeom>
            <a:avLst/>
            <a:gdLst/>
            <a:ahLst/>
            <a:cxnLst/>
            <a:rect r="r" b="b" t="t" l="l"/>
            <a:pathLst>
              <a:path h="10206435" w="10142645">
                <a:moveTo>
                  <a:pt x="0" y="0"/>
                </a:moveTo>
                <a:lnTo>
                  <a:pt x="10142644" y="0"/>
                </a:lnTo>
                <a:lnTo>
                  <a:pt x="10142644" y="10206435"/>
                </a:lnTo>
                <a:lnTo>
                  <a:pt x="0" y="1020643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6" id="6"/>
          <p:cNvSpPr txBox="true"/>
          <p:nvPr/>
        </p:nvSpPr>
        <p:spPr>
          <a:xfrm rot="0">
            <a:off x="6427482" y="952500"/>
            <a:ext cx="4909985" cy="679450"/>
          </a:xfrm>
          <a:prstGeom prst="rect">
            <a:avLst/>
          </a:prstGeom>
        </p:spPr>
        <p:txBody>
          <a:bodyPr anchor="t" rtlCol="false" tIns="0" lIns="0" bIns="0" rIns="0">
            <a:spAutoFit/>
          </a:bodyPr>
          <a:lstStyle/>
          <a:p>
            <a:pPr algn="ctr">
              <a:lnSpc>
                <a:spcPts val="5599"/>
              </a:lnSpc>
              <a:spcBef>
                <a:spcPct val="0"/>
              </a:spcBef>
            </a:pPr>
            <a:r>
              <a:rPr lang="en-US" b="true" sz="3999">
                <a:solidFill>
                  <a:srgbClr val="FF751F"/>
                </a:solidFill>
                <a:latin typeface="Open Sans Bold"/>
                <a:ea typeface="Open Sans Bold"/>
                <a:cs typeface="Open Sans Bold"/>
                <a:sym typeface="Open Sans Bold"/>
              </a:rPr>
              <a:t>PHASE 3</a:t>
            </a:r>
          </a:p>
        </p:txBody>
      </p:sp>
      <p:sp>
        <p:nvSpPr>
          <p:cNvPr name="TextBox 7" id="7"/>
          <p:cNvSpPr txBox="true"/>
          <p:nvPr/>
        </p:nvSpPr>
        <p:spPr>
          <a:xfrm rot="0">
            <a:off x="4984937" y="1790700"/>
            <a:ext cx="7795075" cy="679450"/>
          </a:xfrm>
          <a:prstGeom prst="rect">
            <a:avLst/>
          </a:prstGeom>
        </p:spPr>
        <p:txBody>
          <a:bodyPr anchor="t" rtlCol="false" tIns="0" lIns="0" bIns="0" rIns="0">
            <a:spAutoFit/>
          </a:bodyPr>
          <a:lstStyle/>
          <a:p>
            <a:pPr algn="ctr">
              <a:lnSpc>
                <a:spcPts val="5599"/>
              </a:lnSpc>
              <a:spcBef>
                <a:spcPct val="0"/>
              </a:spcBef>
            </a:pPr>
            <a:r>
              <a:rPr lang="en-US" b="true" sz="3999">
                <a:solidFill>
                  <a:srgbClr val="FF751F"/>
                </a:solidFill>
                <a:latin typeface="Open Sans Bold"/>
                <a:ea typeface="Open Sans Bold"/>
                <a:cs typeface="Open Sans Bold"/>
                <a:sym typeface="Open Sans Bold"/>
              </a:rPr>
              <a:t>SALES PERFORMANCE</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14364851" y="0"/>
            <a:ext cx="10142645" cy="10206435"/>
          </a:xfrm>
          <a:custGeom>
            <a:avLst/>
            <a:gdLst/>
            <a:ahLst/>
            <a:cxnLst/>
            <a:rect r="r" b="b" t="t" l="l"/>
            <a:pathLst>
              <a:path h="10206435" w="10142645">
                <a:moveTo>
                  <a:pt x="0" y="0"/>
                </a:moveTo>
                <a:lnTo>
                  <a:pt x="10142645" y="0"/>
                </a:lnTo>
                <a:lnTo>
                  <a:pt x="10142645" y="10206435"/>
                </a:lnTo>
                <a:lnTo>
                  <a:pt x="0" y="1020643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6742547" y="0"/>
            <a:ext cx="10142645" cy="10206435"/>
          </a:xfrm>
          <a:custGeom>
            <a:avLst/>
            <a:gdLst/>
            <a:ahLst/>
            <a:cxnLst/>
            <a:rect r="r" b="b" t="t" l="l"/>
            <a:pathLst>
              <a:path h="10206435" w="10142645">
                <a:moveTo>
                  <a:pt x="0" y="0"/>
                </a:moveTo>
                <a:lnTo>
                  <a:pt x="10142644" y="0"/>
                </a:lnTo>
                <a:lnTo>
                  <a:pt x="10142644" y="10206435"/>
                </a:lnTo>
                <a:lnTo>
                  <a:pt x="0" y="1020643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7377801" y="5990943"/>
            <a:ext cx="3532397" cy="1221308"/>
          </a:xfrm>
          <a:custGeom>
            <a:avLst/>
            <a:gdLst/>
            <a:ahLst/>
            <a:cxnLst/>
            <a:rect r="r" b="b" t="t" l="l"/>
            <a:pathLst>
              <a:path h="1221308" w="3532397">
                <a:moveTo>
                  <a:pt x="0" y="0"/>
                </a:moveTo>
                <a:lnTo>
                  <a:pt x="3532398" y="0"/>
                </a:lnTo>
                <a:lnTo>
                  <a:pt x="3532398" y="1221308"/>
                </a:lnTo>
                <a:lnTo>
                  <a:pt x="0" y="1221308"/>
                </a:lnTo>
                <a:lnTo>
                  <a:pt x="0" y="0"/>
                </a:lnTo>
                <a:close/>
              </a:path>
            </a:pathLst>
          </a:custGeom>
          <a:blipFill>
            <a:blip r:embed="rId5"/>
            <a:stretch>
              <a:fillRect l="0" t="0" r="0" b="0"/>
            </a:stretch>
          </a:blipFill>
        </p:spPr>
      </p:sp>
      <p:sp>
        <p:nvSpPr>
          <p:cNvPr name="TextBox 6" id="6"/>
          <p:cNvSpPr txBox="true"/>
          <p:nvPr/>
        </p:nvSpPr>
        <p:spPr>
          <a:xfrm rot="0">
            <a:off x="4197077" y="3444733"/>
            <a:ext cx="9370795" cy="1033780"/>
          </a:xfrm>
          <a:prstGeom prst="rect">
            <a:avLst/>
          </a:prstGeom>
        </p:spPr>
        <p:txBody>
          <a:bodyPr anchor="t" rtlCol="false" tIns="0" lIns="0" bIns="0" rIns="0">
            <a:spAutoFit/>
          </a:bodyPr>
          <a:lstStyle/>
          <a:p>
            <a:pPr algn="ctr">
              <a:lnSpc>
                <a:spcPts val="3919"/>
              </a:lnSpc>
            </a:pPr>
            <a:r>
              <a:rPr lang="en-US" sz="2799">
                <a:solidFill>
                  <a:srgbClr val="FF751F"/>
                </a:solidFill>
                <a:latin typeface="Halley"/>
                <a:ea typeface="Halley"/>
                <a:cs typeface="Halley"/>
                <a:sym typeface="Halley"/>
              </a:rPr>
              <a:t>SELECT SUM(quantity) AS total_pizzas_sold FROM order_details;</a:t>
            </a:r>
          </a:p>
        </p:txBody>
      </p:sp>
      <p:sp>
        <p:nvSpPr>
          <p:cNvPr name="TextBox 7" id="7"/>
          <p:cNvSpPr txBox="true"/>
          <p:nvPr/>
        </p:nvSpPr>
        <p:spPr>
          <a:xfrm rot="0">
            <a:off x="4062167" y="971550"/>
            <a:ext cx="9640614" cy="537845"/>
          </a:xfrm>
          <a:prstGeom prst="rect">
            <a:avLst/>
          </a:prstGeom>
        </p:spPr>
        <p:txBody>
          <a:bodyPr anchor="t" rtlCol="false" tIns="0" lIns="0" bIns="0" rIns="0">
            <a:spAutoFit/>
          </a:bodyPr>
          <a:lstStyle/>
          <a:p>
            <a:pPr algn="ctr">
              <a:lnSpc>
                <a:spcPts val="4479"/>
              </a:lnSpc>
              <a:spcBef>
                <a:spcPct val="0"/>
              </a:spcBef>
            </a:pPr>
            <a:r>
              <a:rPr lang="en-US" b="true" sz="3199">
                <a:solidFill>
                  <a:srgbClr val="FF751F"/>
                </a:solidFill>
                <a:latin typeface="Canva Sans Bold"/>
                <a:ea typeface="Canva Sans Bold"/>
                <a:cs typeface="Canva Sans Bold"/>
                <a:sym typeface="Canva Sans Bold"/>
              </a:rPr>
              <a:t>1. Total quantity of pizzas sold</a:t>
            </a:r>
            <a:r>
              <a:rPr lang="en-US" b="true" sz="3199">
                <a:solidFill>
                  <a:srgbClr val="FF751F"/>
                </a:solidFill>
                <a:latin typeface="Canva Sans Bold"/>
                <a:ea typeface="Canva Sans Bold"/>
                <a:cs typeface="Canva Sans Bold"/>
                <a:sym typeface="Canva Sans Bold"/>
              </a:rPr>
              <a:t> (`SUM`).</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14364851" y="0"/>
            <a:ext cx="10142645" cy="10206435"/>
          </a:xfrm>
          <a:custGeom>
            <a:avLst/>
            <a:gdLst/>
            <a:ahLst/>
            <a:cxnLst/>
            <a:rect r="r" b="b" t="t" l="l"/>
            <a:pathLst>
              <a:path h="10206435" w="10142645">
                <a:moveTo>
                  <a:pt x="0" y="0"/>
                </a:moveTo>
                <a:lnTo>
                  <a:pt x="10142645" y="0"/>
                </a:lnTo>
                <a:lnTo>
                  <a:pt x="10142645" y="10206435"/>
                </a:lnTo>
                <a:lnTo>
                  <a:pt x="0" y="1020643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6742547" y="0"/>
            <a:ext cx="10142645" cy="10206435"/>
          </a:xfrm>
          <a:custGeom>
            <a:avLst/>
            <a:gdLst/>
            <a:ahLst/>
            <a:cxnLst/>
            <a:rect r="r" b="b" t="t" l="l"/>
            <a:pathLst>
              <a:path h="10206435" w="10142645">
                <a:moveTo>
                  <a:pt x="0" y="0"/>
                </a:moveTo>
                <a:lnTo>
                  <a:pt x="10142644" y="0"/>
                </a:lnTo>
                <a:lnTo>
                  <a:pt x="10142644" y="10206435"/>
                </a:lnTo>
                <a:lnTo>
                  <a:pt x="0" y="1020643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7028304" y="6031088"/>
            <a:ext cx="3708341" cy="1291669"/>
          </a:xfrm>
          <a:custGeom>
            <a:avLst/>
            <a:gdLst/>
            <a:ahLst/>
            <a:cxnLst/>
            <a:rect r="r" b="b" t="t" l="l"/>
            <a:pathLst>
              <a:path h="1291669" w="3708341">
                <a:moveTo>
                  <a:pt x="0" y="0"/>
                </a:moveTo>
                <a:lnTo>
                  <a:pt x="3708341" y="0"/>
                </a:lnTo>
                <a:lnTo>
                  <a:pt x="3708341" y="1291669"/>
                </a:lnTo>
                <a:lnTo>
                  <a:pt x="0" y="1291669"/>
                </a:lnTo>
                <a:lnTo>
                  <a:pt x="0" y="0"/>
                </a:lnTo>
                <a:close/>
              </a:path>
            </a:pathLst>
          </a:custGeom>
          <a:blipFill>
            <a:blip r:embed="rId5"/>
            <a:stretch>
              <a:fillRect l="0" t="0" r="0" b="0"/>
            </a:stretch>
          </a:blipFill>
        </p:spPr>
      </p:sp>
      <p:sp>
        <p:nvSpPr>
          <p:cNvPr name="TextBox 6" id="6"/>
          <p:cNvSpPr txBox="true"/>
          <p:nvPr/>
        </p:nvSpPr>
        <p:spPr>
          <a:xfrm rot="0">
            <a:off x="4197077" y="3444733"/>
            <a:ext cx="9370795" cy="538480"/>
          </a:xfrm>
          <a:prstGeom prst="rect">
            <a:avLst/>
          </a:prstGeom>
        </p:spPr>
        <p:txBody>
          <a:bodyPr anchor="t" rtlCol="false" tIns="0" lIns="0" bIns="0" rIns="0">
            <a:spAutoFit/>
          </a:bodyPr>
          <a:lstStyle/>
          <a:p>
            <a:pPr algn="ctr">
              <a:lnSpc>
                <a:spcPts val="3919"/>
              </a:lnSpc>
            </a:pPr>
            <a:r>
              <a:rPr lang="en-US" sz="2799">
                <a:solidFill>
                  <a:srgbClr val="FF751F"/>
                </a:solidFill>
                <a:latin typeface="Halley"/>
                <a:ea typeface="Halley"/>
                <a:cs typeface="Halley"/>
                <a:sym typeface="Halley"/>
              </a:rPr>
              <a:t>SELECT AVG(price) AS avg_pizza_price FROM pizzas;</a:t>
            </a:r>
          </a:p>
        </p:txBody>
      </p:sp>
      <p:sp>
        <p:nvSpPr>
          <p:cNvPr name="TextBox 7" id="7"/>
          <p:cNvSpPr txBox="true"/>
          <p:nvPr/>
        </p:nvSpPr>
        <p:spPr>
          <a:xfrm rot="0">
            <a:off x="4062167" y="971550"/>
            <a:ext cx="9640614" cy="537845"/>
          </a:xfrm>
          <a:prstGeom prst="rect">
            <a:avLst/>
          </a:prstGeom>
        </p:spPr>
        <p:txBody>
          <a:bodyPr anchor="t" rtlCol="false" tIns="0" lIns="0" bIns="0" rIns="0">
            <a:spAutoFit/>
          </a:bodyPr>
          <a:lstStyle/>
          <a:p>
            <a:pPr algn="ctr">
              <a:lnSpc>
                <a:spcPts val="4479"/>
              </a:lnSpc>
              <a:spcBef>
                <a:spcPct val="0"/>
              </a:spcBef>
            </a:pPr>
            <a:r>
              <a:rPr lang="en-US" b="true" sz="3199">
                <a:solidFill>
                  <a:srgbClr val="FF751F"/>
                </a:solidFill>
                <a:latin typeface="Canva Sans Bold"/>
                <a:ea typeface="Canva Sans Bold"/>
                <a:cs typeface="Canva Sans Bold"/>
                <a:sym typeface="Canva Sans Bold"/>
              </a:rPr>
              <a:t>2. Average pizza price (`AVG`).</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14364851" y="0"/>
            <a:ext cx="10142645" cy="10206435"/>
          </a:xfrm>
          <a:custGeom>
            <a:avLst/>
            <a:gdLst/>
            <a:ahLst/>
            <a:cxnLst/>
            <a:rect r="r" b="b" t="t" l="l"/>
            <a:pathLst>
              <a:path h="10206435" w="10142645">
                <a:moveTo>
                  <a:pt x="0" y="0"/>
                </a:moveTo>
                <a:lnTo>
                  <a:pt x="10142645" y="0"/>
                </a:lnTo>
                <a:lnTo>
                  <a:pt x="10142645" y="10206435"/>
                </a:lnTo>
                <a:lnTo>
                  <a:pt x="0" y="1020643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6742547" y="0"/>
            <a:ext cx="10142645" cy="10206435"/>
          </a:xfrm>
          <a:custGeom>
            <a:avLst/>
            <a:gdLst/>
            <a:ahLst/>
            <a:cxnLst/>
            <a:rect r="r" b="b" t="t" l="l"/>
            <a:pathLst>
              <a:path h="10206435" w="10142645">
                <a:moveTo>
                  <a:pt x="0" y="0"/>
                </a:moveTo>
                <a:lnTo>
                  <a:pt x="10142644" y="0"/>
                </a:lnTo>
                <a:lnTo>
                  <a:pt x="10142644" y="10206435"/>
                </a:lnTo>
                <a:lnTo>
                  <a:pt x="0" y="1020643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6991431" y="5474957"/>
            <a:ext cx="4305138" cy="4347483"/>
          </a:xfrm>
          <a:custGeom>
            <a:avLst/>
            <a:gdLst/>
            <a:ahLst/>
            <a:cxnLst/>
            <a:rect r="r" b="b" t="t" l="l"/>
            <a:pathLst>
              <a:path h="4347483" w="4305138">
                <a:moveTo>
                  <a:pt x="0" y="0"/>
                </a:moveTo>
                <a:lnTo>
                  <a:pt x="4305138" y="0"/>
                </a:lnTo>
                <a:lnTo>
                  <a:pt x="4305138" y="4347484"/>
                </a:lnTo>
                <a:lnTo>
                  <a:pt x="0" y="4347484"/>
                </a:lnTo>
                <a:lnTo>
                  <a:pt x="0" y="0"/>
                </a:lnTo>
                <a:close/>
              </a:path>
            </a:pathLst>
          </a:custGeom>
          <a:blipFill>
            <a:blip r:embed="rId5"/>
            <a:stretch>
              <a:fillRect l="0" t="0" r="0" b="0"/>
            </a:stretch>
          </a:blipFill>
        </p:spPr>
      </p:sp>
      <p:sp>
        <p:nvSpPr>
          <p:cNvPr name="TextBox 6" id="6"/>
          <p:cNvSpPr txBox="true"/>
          <p:nvPr/>
        </p:nvSpPr>
        <p:spPr>
          <a:xfrm rot="0">
            <a:off x="4197077" y="2459977"/>
            <a:ext cx="9370795" cy="3014980"/>
          </a:xfrm>
          <a:prstGeom prst="rect">
            <a:avLst/>
          </a:prstGeom>
        </p:spPr>
        <p:txBody>
          <a:bodyPr anchor="t" rtlCol="false" tIns="0" lIns="0" bIns="0" rIns="0">
            <a:spAutoFit/>
          </a:bodyPr>
          <a:lstStyle/>
          <a:p>
            <a:pPr algn="ctr">
              <a:lnSpc>
                <a:spcPts val="3919"/>
              </a:lnSpc>
            </a:pPr>
            <a:r>
              <a:rPr lang="en-US" sz="2799">
                <a:solidFill>
                  <a:srgbClr val="FF751F"/>
                </a:solidFill>
                <a:latin typeface="Halley"/>
                <a:ea typeface="Halley"/>
                <a:cs typeface="Halley"/>
                <a:sym typeface="Halley"/>
              </a:rPr>
              <a:t>SELECT o.order_id, SUM(od.quantity * p.price) AS total_order_value FROM orders o JOIN order_details od ON o.order_id = od.order_id</a:t>
            </a:r>
          </a:p>
          <a:p>
            <a:pPr algn="ctr">
              <a:lnSpc>
                <a:spcPts val="3919"/>
              </a:lnSpc>
            </a:pPr>
            <a:r>
              <a:rPr lang="en-US" sz="2799">
                <a:solidFill>
                  <a:srgbClr val="FF751F"/>
                </a:solidFill>
                <a:latin typeface="Halley"/>
                <a:ea typeface="Halley"/>
                <a:cs typeface="Halley"/>
                <a:sym typeface="Halley"/>
              </a:rPr>
              <a:t>JOIN pizzas p ON od.pizza_id = p.pizza_id GROUP BY o.order_id ORDER BY total_order_value DESC ;</a:t>
            </a:r>
          </a:p>
          <a:p>
            <a:pPr algn="ctr">
              <a:lnSpc>
                <a:spcPts val="3919"/>
              </a:lnSpc>
            </a:pPr>
          </a:p>
        </p:txBody>
      </p:sp>
      <p:sp>
        <p:nvSpPr>
          <p:cNvPr name="TextBox 7" id="7"/>
          <p:cNvSpPr txBox="true"/>
          <p:nvPr/>
        </p:nvSpPr>
        <p:spPr>
          <a:xfrm rot="0">
            <a:off x="4062167" y="971550"/>
            <a:ext cx="9640614" cy="1099820"/>
          </a:xfrm>
          <a:prstGeom prst="rect">
            <a:avLst/>
          </a:prstGeom>
        </p:spPr>
        <p:txBody>
          <a:bodyPr anchor="t" rtlCol="false" tIns="0" lIns="0" bIns="0" rIns="0">
            <a:spAutoFit/>
          </a:bodyPr>
          <a:lstStyle/>
          <a:p>
            <a:pPr algn="ctr">
              <a:lnSpc>
                <a:spcPts val="4479"/>
              </a:lnSpc>
              <a:spcBef>
                <a:spcPct val="0"/>
              </a:spcBef>
            </a:pPr>
            <a:r>
              <a:rPr lang="en-US" b="true" sz="3199">
                <a:solidFill>
                  <a:srgbClr val="FF751F"/>
                </a:solidFill>
                <a:latin typeface="Canva Sans Bold"/>
                <a:ea typeface="Canva Sans Bold"/>
                <a:cs typeface="Canva Sans Bold"/>
                <a:sym typeface="Canva Sans Bold"/>
              </a:rPr>
              <a:t>3. Total order value per order (`JOIN`, `SUM`, `GROUP BY`).</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TextBox 3" id="3"/>
          <p:cNvSpPr txBox="true"/>
          <p:nvPr/>
        </p:nvSpPr>
        <p:spPr>
          <a:xfrm rot="0">
            <a:off x="788702" y="4153836"/>
            <a:ext cx="10230205" cy="2519680"/>
          </a:xfrm>
          <a:prstGeom prst="rect">
            <a:avLst/>
          </a:prstGeom>
        </p:spPr>
        <p:txBody>
          <a:bodyPr anchor="t" rtlCol="false" tIns="0" lIns="0" bIns="0" rIns="0">
            <a:spAutoFit/>
          </a:bodyPr>
          <a:lstStyle/>
          <a:p>
            <a:pPr algn="just">
              <a:lnSpc>
                <a:spcPts val="3919"/>
              </a:lnSpc>
            </a:pPr>
            <a:r>
              <a:rPr lang="en-US" sz="2799">
                <a:solidFill>
                  <a:srgbClr val="FF751F"/>
                </a:solidFill>
                <a:latin typeface="Halley"/>
                <a:ea typeface="Halley"/>
                <a:cs typeface="Halley"/>
                <a:sym typeface="Halley"/>
              </a:rPr>
              <a:t>This mini pr</a:t>
            </a:r>
            <a:r>
              <a:rPr lang="en-US" sz="2799">
                <a:solidFill>
                  <a:srgbClr val="FF751F"/>
                </a:solidFill>
                <a:latin typeface="Halley"/>
                <a:ea typeface="Halley"/>
                <a:cs typeface="Halley"/>
                <a:sym typeface="Halley"/>
              </a:rPr>
              <a:t>oject explores the IDC Pizza database using SQL. I cleaned the data, filtered important information, and analyzed sales to understand which pizzas sell the most, how prices vary, and how customers order. The goal was to practice SQL skills and get clear insights from a small dataset.</a:t>
            </a:r>
          </a:p>
        </p:txBody>
      </p:sp>
      <p:sp>
        <p:nvSpPr>
          <p:cNvPr name="TextBox 4" id="4"/>
          <p:cNvSpPr txBox="true"/>
          <p:nvPr/>
        </p:nvSpPr>
        <p:spPr>
          <a:xfrm rot="0">
            <a:off x="6427482" y="923925"/>
            <a:ext cx="4909985" cy="863600"/>
          </a:xfrm>
          <a:prstGeom prst="rect">
            <a:avLst/>
          </a:prstGeom>
        </p:spPr>
        <p:txBody>
          <a:bodyPr anchor="t" rtlCol="false" tIns="0" lIns="0" bIns="0" rIns="0">
            <a:spAutoFit/>
          </a:bodyPr>
          <a:lstStyle/>
          <a:p>
            <a:pPr algn="ctr">
              <a:lnSpc>
                <a:spcPts val="7000"/>
              </a:lnSpc>
              <a:spcBef>
                <a:spcPct val="0"/>
              </a:spcBef>
            </a:pPr>
            <a:r>
              <a:rPr lang="en-US" b="true" sz="5000">
                <a:solidFill>
                  <a:srgbClr val="FF751F"/>
                </a:solidFill>
                <a:latin typeface="Open Sans Bold"/>
                <a:ea typeface="Open Sans Bold"/>
                <a:cs typeface="Open Sans Bold"/>
                <a:sym typeface="Open Sans Bold"/>
              </a:rPr>
              <a:t>OVERVIEW</a:t>
            </a:r>
          </a:p>
        </p:txBody>
      </p:sp>
      <p:sp>
        <p:nvSpPr>
          <p:cNvPr name="Freeform 5" id="5"/>
          <p:cNvSpPr/>
          <p:nvPr/>
        </p:nvSpPr>
        <p:spPr>
          <a:xfrm flipH="false" flipV="false" rot="0">
            <a:off x="10421636" y="-46208"/>
            <a:ext cx="8311489" cy="10610278"/>
          </a:xfrm>
          <a:custGeom>
            <a:avLst/>
            <a:gdLst/>
            <a:ahLst/>
            <a:cxnLst/>
            <a:rect r="r" b="b" t="t" l="l"/>
            <a:pathLst>
              <a:path h="10610278" w="8311489">
                <a:moveTo>
                  <a:pt x="0" y="0"/>
                </a:moveTo>
                <a:lnTo>
                  <a:pt x="8311488" y="0"/>
                </a:lnTo>
                <a:lnTo>
                  <a:pt x="8311488" y="10610278"/>
                </a:lnTo>
                <a:lnTo>
                  <a:pt x="0" y="10610278"/>
                </a:lnTo>
                <a:lnTo>
                  <a:pt x="0" y="0"/>
                </a:lnTo>
                <a:close/>
              </a:path>
            </a:pathLst>
          </a:custGeom>
          <a:blipFill>
            <a:blip r:embed="rId3"/>
            <a:stretch>
              <a:fillRect l="-68525" t="0" r="0" b="0"/>
            </a:stretch>
          </a:blipFill>
        </p:spPr>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14364851" y="0"/>
            <a:ext cx="10142645" cy="10206435"/>
          </a:xfrm>
          <a:custGeom>
            <a:avLst/>
            <a:gdLst/>
            <a:ahLst/>
            <a:cxnLst/>
            <a:rect r="r" b="b" t="t" l="l"/>
            <a:pathLst>
              <a:path h="10206435" w="10142645">
                <a:moveTo>
                  <a:pt x="0" y="0"/>
                </a:moveTo>
                <a:lnTo>
                  <a:pt x="10142645" y="0"/>
                </a:lnTo>
                <a:lnTo>
                  <a:pt x="10142645" y="10206435"/>
                </a:lnTo>
                <a:lnTo>
                  <a:pt x="0" y="1020643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6742547" y="0"/>
            <a:ext cx="10142645" cy="10206435"/>
          </a:xfrm>
          <a:custGeom>
            <a:avLst/>
            <a:gdLst/>
            <a:ahLst/>
            <a:cxnLst/>
            <a:rect r="r" b="b" t="t" l="l"/>
            <a:pathLst>
              <a:path h="10206435" w="10142645">
                <a:moveTo>
                  <a:pt x="0" y="0"/>
                </a:moveTo>
                <a:lnTo>
                  <a:pt x="10142644" y="0"/>
                </a:lnTo>
                <a:lnTo>
                  <a:pt x="10142644" y="10206435"/>
                </a:lnTo>
                <a:lnTo>
                  <a:pt x="0" y="1020643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6743320" y="6641559"/>
            <a:ext cx="4801361" cy="2259464"/>
          </a:xfrm>
          <a:custGeom>
            <a:avLst/>
            <a:gdLst/>
            <a:ahLst/>
            <a:cxnLst/>
            <a:rect r="r" b="b" t="t" l="l"/>
            <a:pathLst>
              <a:path h="2259464" w="4801361">
                <a:moveTo>
                  <a:pt x="0" y="0"/>
                </a:moveTo>
                <a:lnTo>
                  <a:pt x="4801360" y="0"/>
                </a:lnTo>
                <a:lnTo>
                  <a:pt x="4801360" y="2259464"/>
                </a:lnTo>
                <a:lnTo>
                  <a:pt x="0" y="2259464"/>
                </a:lnTo>
                <a:lnTo>
                  <a:pt x="0" y="0"/>
                </a:lnTo>
                <a:close/>
              </a:path>
            </a:pathLst>
          </a:custGeom>
          <a:blipFill>
            <a:blip r:embed="rId5"/>
            <a:stretch>
              <a:fillRect l="0" t="0" r="0" b="0"/>
            </a:stretch>
          </a:blipFill>
        </p:spPr>
      </p:sp>
      <p:sp>
        <p:nvSpPr>
          <p:cNvPr name="TextBox 6" id="6"/>
          <p:cNvSpPr txBox="true"/>
          <p:nvPr/>
        </p:nvSpPr>
        <p:spPr>
          <a:xfrm rot="0">
            <a:off x="4197077" y="3444733"/>
            <a:ext cx="9370795" cy="3014980"/>
          </a:xfrm>
          <a:prstGeom prst="rect">
            <a:avLst/>
          </a:prstGeom>
        </p:spPr>
        <p:txBody>
          <a:bodyPr anchor="t" rtlCol="false" tIns="0" lIns="0" bIns="0" rIns="0">
            <a:spAutoFit/>
          </a:bodyPr>
          <a:lstStyle/>
          <a:p>
            <a:pPr algn="ctr">
              <a:lnSpc>
                <a:spcPts val="3919"/>
              </a:lnSpc>
            </a:pPr>
            <a:r>
              <a:rPr lang="en-US" sz="2799">
                <a:solidFill>
                  <a:srgbClr val="FF751F"/>
                </a:solidFill>
                <a:latin typeface="Halley"/>
                <a:ea typeface="Halley"/>
                <a:cs typeface="Halley"/>
                <a:sym typeface="Halley"/>
              </a:rPr>
              <a:t>SELECT pt.category, SUM(od.quantity) AS total_quantity_sold FROM order_details od JOIN pizzas p ON od.pizza_id = p.pizza_id</a:t>
            </a:r>
          </a:p>
          <a:p>
            <a:pPr algn="ctr">
              <a:lnSpc>
                <a:spcPts val="3919"/>
              </a:lnSpc>
            </a:pPr>
            <a:r>
              <a:rPr lang="en-US" sz="2799">
                <a:solidFill>
                  <a:srgbClr val="FF751F"/>
                </a:solidFill>
                <a:latin typeface="Halley"/>
                <a:ea typeface="Halley"/>
                <a:cs typeface="Halley"/>
                <a:sym typeface="Halley"/>
              </a:rPr>
              <a:t>JOIN pizza_types pt ON p.pizza_type_id = pt.pizza_type_id GROUP BY pt.category;</a:t>
            </a:r>
          </a:p>
          <a:p>
            <a:pPr algn="ctr">
              <a:lnSpc>
                <a:spcPts val="3919"/>
              </a:lnSpc>
            </a:pPr>
          </a:p>
        </p:txBody>
      </p:sp>
      <p:sp>
        <p:nvSpPr>
          <p:cNvPr name="TextBox 7" id="7"/>
          <p:cNvSpPr txBox="true"/>
          <p:nvPr/>
        </p:nvSpPr>
        <p:spPr>
          <a:xfrm rot="0">
            <a:off x="4062167" y="971550"/>
            <a:ext cx="9640614" cy="1099820"/>
          </a:xfrm>
          <a:prstGeom prst="rect">
            <a:avLst/>
          </a:prstGeom>
        </p:spPr>
        <p:txBody>
          <a:bodyPr anchor="t" rtlCol="false" tIns="0" lIns="0" bIns="0" rIns="0">
            <a:spAutoFit/>
          </a:bodyPr>
          <a:lstStyle/>
          <a:p>
            <a:pPr algn="ctr">
              <a:lnSpc>
                <a:spcPts val="4479"/>
              </a:lnSpc>
              <a:spcBef>
                <a:spcPct val="0"/>
              </a:spcBef>
            </a:pPr>
            <a:r>
              <a:rPr lang="en-US" b="true" sz="3199">
                <a:solidFill>
                  <a:srgbClr val="FF751F"/>
                </a:solidFill>
                <a:latin typeface="Canva Sans Bold"/>
                <a:ea typeface="Canva Sans Bold"/>
                <a:cs typeface="Canva Sans Bold"/>
                <a:sym typeface="Canva Sans Bold"/>
              </a:rPr>
              <a:t>4. Total quantity sold per pizza category (`JOIN`, `GROUP BY`).</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14364851" y="0"/>
            <a:ext cx="10142645" cy="10206435"/>
          </a:xfrm>
          <a:custGeom>
            <a:avLst/>
            <a:gdLst/>
            <a:ahLst/>
            <a:cxnLst/>
            <a:rect r="r" b="b" t="t" l="l"/>
            <a:pathLst>
              <a:path h="10206435" w="10142645">
                <a:moveTo>
                  <a:pt x="0" y="0"/>
                </a:moveTo>
                <a:lnTo>
                  <a:pt x="10142645" y="0"/>
                </a:lnTo>
                <a:lnTo>
                  <a:pt x="10142645" y="10206435"/>
                </a:lnTo>
                <a:lnTo>
                  <a:pt x="0" y="1020643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6742547" y="0"/>
            <a:ext cx="10142645" cy="10206435"/>
          </a:xfrm>
          <a:custGeom>
            <a:avLst/>
            <a:gdLst/>
            <a:ahLst/>
            <a:cxnLst/>
            <a:rect r="r" b="b" t="t" l="l"/>
            <a:pathLst>
              <a:path h="10206435" w="10142645">
                <a:moveTo>
                  <a:pt x="0" y="0"/>
                </a:moveTo>
                <a:lnTo>
                  <a:pt x="10142644" y="0"/>
                </a:lnTo>
                <a:lnTo>
                  <a:pt x="10142644" y="10206435"/>
                </a:lnTo>
                <a:lnTo>
                  <a:pt x="0" y="1020643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6660622" y="6692123"/>
            <a:ext cx="4966756" cy="2348228"/>
          </a:xfrm>
          <a:custGeom>
            <a:avLst/>
            <a:gdLst/>
            <a:ahLst/>
            <a:cxnLst/>
            <a:rect r="r" b="b" t="t" l="l"/>
            <a:pathLst>
              <a:path h="2348228" w="4966756">
                <a:moveTo>
                  <a:pt x="0" y="0"/>
                </a:moveTo>
                <a:lnTo>
                  <a:pt x="4966756" y="0"/>
                </a:lnTo>
                <a:lnTo>
                  <a:pt x="4966756" y="2348228"/>
                </a:lnTo>
                <a:lnTo>
                  <a:pt x="0" y="2348228"/>
                </a:lnTo>
                <a:lnTo>
                  <a:pt x="0" y="0"/>
                </a:lnTo>
                <a:close/>
              </a:path>
            </a:pathLst>
          </a:custGeom>
          <a:blipFill>
            <a:blip r:embed="rId5"/>
            <a:stretch>
              <a:fillRect l="0" t="0" r="0" b="0"/>
            </a:stretch>
          </a:blipFill>
        </p:spPr>
      </p:sp>
      <p:sp>
        <p:nvSpPr>
          <p:cNvPr name="TextBox 6" id="6"/>
          <p:cNvSpPr txBox="true"/>
          <p:nvPr/>
        </p:nvSpPr>
        <p:spPr>
          <a:xfrm rot="0">
            <a:off x="4197077" y="3444733"/>
            <a:ext cx="9370795" cy="3014980"/>
          </a:xfrm>
          <a:prstGeom prst="rect">
            <a:avLst/>
          </a:prstGeom>
        </p:spPr>
        <p:txBody>
          <a:bodyPr anchor="t" rtlCol="false" tIns="0" lIns="0" bIns="0" rIns="0">
            <a:spAutoFit/>
          </a:bodyPr>
          <a:lstStyle/>
          <a:p>
            <a:pPr algn="ctr">
              <a:lnSpc>
                <a:spcPts val="3919"/>
              </a:lnSpc>
            </a:pPr>
            <a:r>
              <a:rPr lang="en-US" sz="2799">
                <a:solidFill>
                  <a:srgbClr val="FF751F"/>
                </a:solidFill>
                <a:latin typeface="Halley"/>
                <a:ea typeface="Halley"/>
                <a:cs typeface="Halley"/>
                <a:sym typeface="Halley"/>
              </a:rPr>
              <a:t> </a:t>
            </a:r>
            <a:r>
              <a:rPr lang="en-US" sz="2799">
                <a:solidFill>
                  <a:srgbClr val="FF751F"/>
                </a:solidFill>
                <a:latin typeface="Halley"/>
                <a:ea typeface="Halley"/>
                <a:cs typeface="Halley"/>
                <a:sym typeface="Halley"/>
              </a:rPr>
              <a:t>SELECT pt.category, SUM(od.quantity) AS total_quantity_sold FROM order_details od JOIN pizzas p ON od.pizza_id = p.pizza_id</a:t>
            </a:r>
          </a:p>
          <a:p>
            <a:pPr algn="ctr">
              <a:lnSpc>
                <a:spcPts val="3919"/>
              </a:lnSpc>
            </a:pPr>
            <a:r>
              <a:rPr lang="en-US" sz="2799">
                <a:solidFill>
                  <a:srgbClr val="FF751F"/>
                </a:solidFill>
                <a:latin typeface="Halley"/>
                <a:ea typeface="Halley"/>
                <a:cs typeface="Halley"/>
                <a:sym typeface="Halley"/>
              </a:rPr>
              <a:t>JOIN pizza_types pt ON p.pizza_type_id = pt.pizza_type_id GROUP BY pt.category HAVING SUM(od.quantity) &gt; 5000;</a:t>
            </a:r>
          </a:p>
          <a:p>
            <a:pPr algn="ctr">
              <a:lnSpc>
                <a:spcPts val="3919"/>
              </a:lnSpc>
            </a:pPr>
          </a:p>
        </p:txBody>
      </p:sp>
      <p:sp>
        <p:nvSpPr>
          <p:cNvPr name="TextBox 7" id="7"/>
          <p:cNvSpPr txBox="true"/>
          <p:nvPr/>
        </p:nvSpPr>
        <p:spPr>
          <a:xfrm rot="0">
            <a:off x="4062167" y="971550"/>
            <a:ext cx="9640614" cy="1099820"/>
          </a:xfrm>
          <a:prstGeom prst="rect">
            <a:avLst/>
          </a:prstGeom>
        </p:spPr>
        <p:txBody>
          <a:bodyPr anchor="t" rtlCol="false" tIns="0" lIns="0" bIns="0" rIns="0">
            <a:spAutoFit/>
          </a:bodyPr>
          <a:lstStyle/>
          <a:p>
            <a:pPr algn="ctr">
              <a:lnSpc>
                <a:spcPts val="4479"/>
              </a:lnSpc>
              <a:spcBef>
                <a:spcPct val="0"/>
              </a:spcBef>
            </a:pPr>
            <a:r>
              <a:rPr lang="en-US" b="true" sz="3199">
                <a:solidFill>
                  <a:srgbClr val="FF751F"/>
                </a:solidFill>
                <a:latin typeface="Canva Sans Bold"/>
                <a:ea typeface="Canva Sans Bold"/>
                <a:cs typeface="Canva Sans Bold"/>
                <a:sym typeface="Canva Sans Bold"/>
              </a:rPr>
              <a:t>5. Categories with more than 5,000 pizzas sold (`HAVING`).</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14364851" y="0"/>
            <a:ext cx="10142645" cy="10206435"/>
          </a:xfrm>
          <a:custGeom>
            <a:avLst/>
            <a:gdLst/>
            <a:ahLst/>
            <a:cxnLst/>
            <a:rect r="r" b="b" t="t" l="l"/>
            <a:pathLst>
              <a:path h="10206435" w="10142645">
                <a:moveTo>
                  <a:pt x="0" y="0"/>
                </a:moveTo>
                <a:lnTo>
                  <a:pt x="10142645" y="0"/>
                </a:lnTo>
                <a:lnTo>
                  <a:pt x="10142645" y="10206435"/>
                </a:lnTo>
                <a:lnTo>
                  <a:pt x="0" y="1020643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6742547" y="0"/>
            <a:ext cx="10142645" cy="10206435"/>
          </a:xfrm>
          <a:custGeom>
            <a:avLst/>
            <a:gdLst/>
            <a:ahLst/>
            <a:cxnLst/>
            <a:rect r="r" b="b" t="t" l="l"/>
            <a:pathLst>
              <a:path h="10206435" w="10142645">
                <a:moveTo>
                  <a:pt x="0" y="0"/>
                </a:moveTo>
                <a:lnTo>
                  <a:pt x="10142644" y="0"/>
                </a:lnTo>
                <a:lnTo>
                  <a:pt x="10142644" y="10206435"/>
                </a:lnTo>
                <a:lnTo>
                  <a:pt x="0" y="1020643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6680733" y="6075317"/>
            <a:ext cx="4403482" cy="2384610"/>
          </a:xfrm>
          <a:custGeom>
            <a:avLst/>
            <a:gdLst/>
            <a:ahLst/>
            <a:cxnLst/>
            <a:rect r="r" b="b" t="t" l="l"/>
            <a:pathLst>
              <a:path h="2384610" w="4403482">
                <a:moveTo>
                  <a:pt x="0" y="0"/>
                </a:moveTo>
                <a:lnTo>
                  <a:pt x="4403483" y="0"/>
                </a:lnTo>
                <a:lnTo>
                  <a:pt x="4403483" y="2384610"/>
                </a:lnTo>
                <a:lnTo>
                  <a:pt x="0" y="2384610"/>
                </a:lnTo>
                <a:lnTo>
                  <a:pt x="0" y="0"/>
                </a:lnTo>
                <a:close/>
              </a:path>
            </a:pathLst>
          </a:custGeom>
          <a:blipFill>
            <a:blip r:embed="rId5"/>
            <a:stretch>
              <a:fillRect l="0" t="0" r="0" b="0"/>
            </a:stretch>
          </a:blipFill>
        </p:spPr>
      </p:sp>
      <p:sp>
        <p:nvSpPr>
          <p:cNvPr name="TextBox 6" id="6"/>
          <p:cNvSpPr txBox="true"/>
          <p:nvPr/>
        </p:nvSpPr>
        <p:spPr>
          <a:xfrm rot="0">
            <a:off x="4197077" y="3444733"/>
            <a:ext cx="9370795" cy="1529080"/>
          </a:xfrm>
          <a:prstGeom prst="rect">
            <a:avLst/>
          </a:prstGeom>
        </p:spPr>
        <p:txBody>
          <a:bodyPr anchor="t" rtlCol="false" tIns="0" lIns="0" bIns="0" rIns="0">
            <a:spAutoFit/>
          </a:bodyPr>
          <a:lstStyle/>
          <a:p>
            <a:pPr algn="ctr">
              <a:lnSpc>
                <a:spcPts val="3919"/>
              </a:lnSpc>
            </a:pPr>
            <a:r>
              <a:rPr lang="en-US" sz="2799">
                <a:solidFill>
                  <a:srgbClr val="FF751F"/>
                </a:solidFill>
                <a:latin typeface="Halley"/>
                <a:ea typeface="Halley"/>
                <a:cs typeface="Halley"/>
                <a:sym typeface="Halley"/>
              </a:rPr>
              <a:t>SELECT p.pizza_id, p.size, p.price FROM pizzas p LEFT JOIN order_details od ON p.pizza_id = od.pizza_id WHERE od.pizza_id IS NULL;</a:t>
            </a:r>
          </a:p>
        </p:txBody>
      </p:sp>
      <p:sp>
        <p:nvSpPr>
          <p:cNvPr name="TextBox 7" id="7"/>
          <p:cNvSpPr txBox="true"/>
          <p:nvPr/>
        </p:nvSpPr>
        <p:spPr>
          <a:xfrm rot="0">
            <a:off x="4062167" y="971550"/>
            <a:ext cx="9640614" cy="537845"/>
          </a:xfrm>
          <a:prstGeom prst="rect">
            <a:avLst/>
          </a:prstGeom>
        </p:spPr>
        <p:txBody>
          <a:bodyPr anchor="t" rtlCol="false" tIns="0" lIns="0" bIns="0" rIns="0">
            <a:spAutoFit/>
          </a:bodyPr>
          <a:lstStyle/>
          <a:p>
            <a:pPr algn="ctr">
              <a:lnSpc>
                <a:spcPts val="4479"/>
              </a:lnSpc>
              <a:spcBef>
                <a:spcPct val="0"/>
              </a:spcBef>
            </a:pPr>
            <a:r>
              <a:rPr lang="en-US" b="true" sz="3199">
                <a:solidFill>
                  <a:srgbClr val="FF751F"/>
                </a:solidFill>
                <a:latin typeface="Canva Sans Bold"/>
                <a:ea typeface="Canva Sans Bold"/>
                <a:cs typeface="Canva Sans Bold"/>
                <a:sym typeface="Canva Sans Bold"/>
              </a:rPr>
              <a:t>6. Pizzas never ordered (`LEFT/RIGHT JOIN`).</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14364851" y="0"/>
            <a:ext cx="10142645" cy="10206435"/>
          </a:xfrm>
          <a:custGeom>
            <a:avLst/>
            <a:gdLst/>
            <a:ahLst/>
            <a:cxnLst/>
            <a:rect r="r" b="b" t="t" l="l"/>
            <a:pathLst>
              <a:path h="10206435" w="10142645">
                <a:moveTo>
                  <a:pt x="0" y="0"/>
                </a:moveTo>
                <a:lnTo>
                  <a:pt x="10142645" y="0"/>
                </a:lnTo>
                <a:lnTo>
                  <a:pt x="10142645" y="10206435"/>
                </a:lnTo>
                <a:lnTo>
                  <a:pt x="0" y="1020643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6742547" y="0"/>
            <a:ext cx="10142645" cy="10206435"/>
          </a:xfrm>
          <a:custGeom>
            <a:avLst/>
            <a:gdLst/>
            <a:ahLst/>
            <a:cxnLst/>
            <a:rect r="r" b="b" t="t" l="l"/>
            <a:pathLst>
              <a:path h="10206435" w="10142645">
                <a:moveTo>
                  <a:pt x="0" y="0"/>
                </a:moveTo>
                <a:lnTo>
                  <a:pt x="10142644" y="0"/>
                </a:lnTo>
                <a:lnTo>
                  <a:pt x="10142644" y="10206435"/>
                </a:lnTo>
                <a:lnTo>
                  <a:pt x="0" y="1020643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5433751" y="5767436"/>
            <a:ext cx="7420498" cy="3906861"/>
          </a:xfrm>
          <a:custGeom>
            <a:avLst/>
            <a:gdLst/>
            <a:ahLst/>
            <a:cxnLst/>
            <a:rect r="r" b="b" t="t" l="l"/>
            <a:pathLst>
              <a:path h="3906861" w="7420498">
                <a:moveTo>
                  <a:pt x="0" y="0"/>
                </a:moveTo>
                <a:lnTo>
                  <a:pt x="7420498" y="0"/>
                </a:lnTo>
                <a:lnTo>
                  <a:pt x="7420498" y="3906861"/>
                </a:lnTo>
                <a:lnTo>
                  <a:pt x="0" y="3906861"/>
                </a:lnTo>
                <a:lnTo>
                  <a:pt x="0" y="0"/>
                </a:lnTo>
                <a:close/>
              </a:path>
            </a:pathLst>
          </a:custGeom>
          <a:blipFill>
            <a:blip r:embed="rId5"/>
            <a:stretch>
              <a:fillRect l="0" t="0" r="0" b="0"/>
            </a:stretch>
          </a:blipFill>
        </p:spPr>
      </p:sp>
      <p:sp>
        <p:nvSpPr>
          <p:cNvPr name="TextBox 6" id="6"/>
          <p:cNvSpPr txBox="true"/>
          <p:nvPr/>
        </p:nvSpPr>
        <p:spPr>
          <a:xfrm rot="0">
            <a:off x="4062167" y="2352406"/>
            <a:ext cx="9370795" cy="3014980"/>
          </a:xfrm>
          <a:prstGeom prst="rect">
            <a:avLst/>
          </a:prstGeom>
        </p:spPr>
        <p:txBody>
          <a:bodyPr anchor="t" rtlCol="false" tIns="0" lIns="0" bIns="0" rIns="0">
            <a:spAutoFit/>
          </a:bodyPr>
          <a:lstStyle/>
          <a:p>
            <a:pPr algn="ctr">
              <a:lnSpc>
                <a:spcPts val="3919"/>
              </a:lnSpc>
            </a:pPr>
            <a:r>
              <a:rPr lang="en-US" sz="2799">
                <a:solidFill>
                  <a:srgbClr val="FF751F"/>
                </a:solidFill>
                <a:latin typeface="Halley"/>
                <a:ea typeface="Halley"/>
                <a:cs typeface="Halley"/>
                <a:sym typeface="Halley"/>
              </a:rPr>
              <a:t>SELECT p1.pizza_type_id, p1.size AS size1, p1.price AS price_1, p2.size AS size2, p2.price AS price_2, p1.price - p2.price AS price_difference</a:t>
            </a:r>
          </a:p>
          <a:p>
            <a:pPr algn="ctr">
              <a:lnSpc>
                <a:spcPts val="3919"/>
              </a:lnSpc>
            </a:pPr>
            <a:r>
              <a:rPr lang="en-US" sz="2799">
                <a:solidFill>
                  <a:srgbClr val="FF751F"/>
                </a:solidFill>
                <a:latin typeface="Halley"/>
                <a:ea typeface="Halley"/>
                <a:cs typeface="Halley"/>
                <a:sym typeface="Halley"/>
              </a:rPr>
              <a:t>FROM pizzas p1 JOIN pizzas p2 ON p1.pizza_type_id = p2.pizza_type_id WHERE p1.size &lt;&gt; p2.size ORDER BY p1.pizza_type_id;</a:t>
            </a:r>
          </a:p>
        </p:txBody>
      </p:sp>
      <p:sp>
        <p:nvSpPr>
          <p:cNvPr name="TextBox 7" id="7"/>
          <p:cNvSpPr txBox="true"/>
          <p:nvPr/>
        </p:nvSpPr>
        <p:spPr>
          <a:xfrm rot="0">
            <a:off x="4062167" y="971550"/>
            <a:ext cx="9640614" cy="1099820"/>
          </a:xfrm>
          <a:prstGeom prst="rect">
            <a:avLst/>
          </a:prstGeom>
        </p:spPr>
        <p:txBody>
          <a:bodyPr anchor="t" rtlCol="false" tIns="0" lIns="0" bIns="0" rIns="0">
            <a:spAutoFit/>
          </a:bodyPr>
          <a:lstStyle/>
          <a:p>
            <a:pPr algn="ctr">
              <a:lnSpc>
                <a:spcPts val="4479"/>
              </a:lnSpc>
              <a:spcBef>
                <a:spcPct val="0"/>
              </a:spcBef>
            </a:pPr>
            <a:r>
              <a:rPr lang="en-US" b="true" sz="3199">
                <a:solidFill>
                  <a:srgbClr val="FF751F"/>
                </a:solidFill>
                <a:latin typeface="Canva Sans Bold"/>
                <a:ea typeface="Canva Sans Bold"/>
                <a:cs typeface="Canva Sans Bold"/>
                <a:sym typeface="Canva Sans Bold"/>
              </a:rPr>
              <a:t>7. Price differences between different sizes of the same pizza (`SELF JOIN`).</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0" y="0"/>
            <a:ext cx="10142645" cy="10206435"/>
          </a:xfrm>
          <a:custGeom>
            <a:avLst/>
            <a:gdLst/>
            <a:ahLst/>
            <a:cxnLst/>
            <a:rect r="r" b="b" t="t" l="l"/>
            <a:pathLst>
              <a:path h="10206435" w="10142645">
                <a:moveTo>
                  <a:pt x="0" y="0"/>
                </a:moveTo>
                <a:lnTo>
                  <a:pt x="10142645" y="0"/>
                </a:lnTo>
                <a:lnTo>
                  <a:pt x="10142645" y="10206435"/>
                </a:lnTo>
                <a:lnTo>
                  <a:pt x="0" y="10206435"/>
                </a:lnTo>
                <a:lnTo>
                  <a:pt x="0" y="0"/>
                </a:lnTo>
                <a:close/>
              </a:path>
            </a:pathLst>
          </a:custGeom>
          <a:blipFill>
            <a:blip r:embed="rId3">
              <a:alphaModFix amt="40000"/>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9848051" y="80565"/>
            <a:ext cx="10142645" cy="10206435"/>
          </a:xfrm>
          <a:custGeom>
            <a:avLst/>
            <a:gdLst/>
            <a:ahLst/>
            <a:cxnLst/>
            <a:rect r="r" b="b" t="t" l="l"/>
            <a:pathLst>
              <a:path h="10206435" w="10142645">
                <a:moveTo>
                  <a:pt x="0" y="0"/>
                </a:moveTo>
                <a:lnTo>
                  <a:pt x="10142645" y="0"/>
                </a:lnTo>
                <a:lnTo>
                  <a:pt x="10142645" y="10206435"/>
                </a:lnTo>
                <a:lnTo>
                  <a:pt x="0" y="10206435"/>
                </a:lnTo>
                <a:lnTo>
                  <a:pt x="0" y="0"/>
                </a:lnTo>
                <a:close/>
              </a:path>
            </a:pathLst>
          </a:custGeom>
          <a:blipFill>
            <a:blip r:embed="rId3">
              <a:alphaModFix amt="40000"/>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300118" y="2520778"/>
            <a:ext cx="17687765" cy="6566583"/>
          </a:xfrm>
          <a:custGeom>
            <a:avLst/>
            <a:gdLst/>
            <a:ahLst/>
            <a:cxnLst/>
            <a:rect r="r" b="b" t="t" l="l"/>
            <a:pathLst>
              <a:path h="6566583" w="17687765">
                <a:moveTo>
                  <a:pt x="0" y="0"/>
                </a:moveTo>
                <a:lnTo>
                  <a:pt x="17687764" y="0"/>
                </a:lnTo>
                <a:lnTo>
                  <a:pt x="17687764" y="6566582"/>
                </a:lnTo>
                <a:lnTo>
                  <a:pt x="0" y="6566582"/>
                </a:lnTo>
                <a:lnTo>
                  <a:pt x="0" y="0"/>
                </a:lnTo>
                <a:close/>
              </a:path>
            </a:pathLst>
          </a:custGeom>
          <a:blipFill>
            <a:blip r:embed="rId5"/>
            <a:stretch>
              <a:fillRect l="0" t="0" r="0" b="0"/>
            </a:stretch>
          </a:blipFill>
        </p:spPr>
      </p:sp>
      <p:sp>
        <p:nvSpPr>
          <p:cNvPr name="TextBox 6" id="6"/>
          <p:cNvSpPr txBox="true"/>
          <p:nvPr/>
        </p:nvSpPr>
        <p:spPr>
          <a:xfrm rot="0">
            <a:off x="6427482" y="923925"/>
            <a:ext cx="6570542" cy="863600"/>
          </a:xfrm>
          <a:prstGeom prst="rect">
            <a:avLst/>
          </a:prstGeom>
        </p:spPr>
        <p:txBody>
          <a:bodyPr anchor="t" rtlCol="false" tIns="0" lIns="0" bIns="0" rIns="0">
            <a:spAutoFit/>
          </a:bodyPr>
          <a:lstStyle/>
          <a:p>
            <a:pPr algn="ctr">
              <a:lnSpc>
                <a:spcPts val="7000"/>
              </a:lnSpc>
              <a:spcBef>
                <a:spcPct val="0"/>
              </a:spcBef>
            </a:pPr>
            <a:r>
              <a:rPr lang="en-US" b="true" sz="5000">
                <a:solidFill>
                  <a:srgbClr val="FF751F"/>
                </a:solidFill>
                <a:latin typeface="Open Sans Bold"/>
                <a:ea typeface="Open Sans Bold"/>
                <a:cs typeface="Open Sans Bold"/>
                <a:sym typeface="Open Sans Bold"/>
              </a:rPr>
              <a:t>EXCEL DASHBOARD</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10421636" y="-46208"/>
            <a:ext cx="8311489" cy="10610278"/>
          </a:xfrm>
          <a:custGeom>
            <a:avLst/>
            <a:gdLst/>
            <a:ahLst/>
            <a:cxnLst/>
            <a:rect r="r" b="b" t="t" l="l"/>
            <a:pathLst>
              <a:path h="10610278" w="8311489">
                <a:moveTo>
                  <a:pt x="0" y="0"/>
                </a:moveTo>
                <a:lnTo>
                  <a:pt x="8311488" y="0"/>
                </a:lnTo>
                <a:lnTo>
                  <a:pt x="8311488" y="10610278"/>
                </a:lnTo>
                <a:lnTo>
                  <a:pt x="0" y="10610278"/>
                </a:lnTo>
                <a:lnTo>
                  <a:pt x="0" y="0"/>
                </a:lnTo>
                <a:close/>
              </a:path>
            </a:pathLst>
          </a:custGeom>
          <a:blipFill>
            <a:blip r:embed="rId3"/>
            <a:stretch>
              <a:fillRect l="-68525" t="0" r="0" b="0"/>
            </a:stretch>
          </a:blipFill>
        </p:spPr>
      </p:sp>
      <p:sp>
        <p:nvSpPr>
          <p:cNvPr name="TextBox 4" id="4"/>
          <p:cNvSpPr txBox="true"/>
          <p:nvPr/>
        </p:nvSpPr>
        <p:spPr>
          <a:xfrm rot="0">
            <a:off x="6427482" y="923925"/>
            <a:ext cx="4909985" cy="863600"/>
          </a:xfrm>
          <a:prstGeom prst="rect">
            <a:avLst/>
          </a:prstGeom>
        </p:spPr>
        <p:txBody>
          <a:bodyPr anchor="t" rtlCol="false" tIns="0" lIns="0" bIns="0" rIns="0">
            <a:spAutoFit/>
          </a:bodyPr>
          <a:lstStyle/>
          <a:p>
            <a:pPr algn="ctr">
              <a:lnSpc>
                <a:spcPts val="7000"/>
              </a:lnSpc>
              <a:spcBef>
                <a:spcPct val="0"/>
              </a:spcBef>
            </a:pPr>
            <a:r>
              <a:rPr lang="en-US" b="true" sz="5000">
                <a:solidFill>
                  <a:srgbClr val="FF751F"/>
                </a:solidFill>
                <a:latin typeface="Open Sans Bold"/>
                <a:ea typeface="Open Sans Bold"/>
                <a:cs typeface="Open Sans Bold"/>
                <a:sym typeface="Open Sans Bold"/>
              </a:rPr>
              <a:t>INSIGHTS</a:t>
            </a:r>
          </a:p>
        </p:txBody>
      </p:sp>
      <p:sp>
        <p:nvSpPr>
          <p:cNvPr name="TextBox 5" id="5"/>
          <p:cNvSpPr txBox="true"/>
          <p:nvPr/>
        </p:nvSpPr>
        <p:spPr>
          <a:xfrm rot="0">
            <a:off x="1028700" y="2501954"/>
            <a:ext cx="10125534" cy="6756346"/>
          </a:xfrm>
          <a:prstGeom prst="rect">
            <a:avLst/>
          </a:prstGeom>
        </p:spPr>
        <p:txBody>
          <a:bodyPr anchor="t" rtlCol="false" tIns="0" lIns="0" bIns="0" rIns="0">
            <a:spAutoFit/>
          </a:bodyPr>
          <a:lstStyle/>
          <a:p>
            <a:pPr algn="just" marL="585888" indent="-292944" lvl="1">
              <a:lnSpc>
                <a:spcPts val="3799"/>
              </a:lnSpc>
              <a:buFont typeface="Arial"/>
              <a:buChar char="•"/>
            </a:pPr>
            <a:r>
              <a:rPr lang="en-US" sz="2713">
                <a:solidFill>
                  <a:srgbClr val="FF751F"/>
                </a:solidFill>
                <a:latin typeface="Halley"/>
                <a:ea typeface="Halley"/>
                <a:cs typeface="Halley"/>
                <a:sym typeface="Halley"/>
              </a:rPr>
              <a:t>49,574 pizzas sold — strong overall demand.</a:t>
            </a:r>
          </a:p>
          <a:p>
            <a:pPr algn="just" marL="585888" indent="-292944" lvl="1">
              <a:lnSpc>
                <a:spcPts val="3799"/>
              </a:lnSpc>
              <a:buFont typeface="Arial"/>
              <a:buChar char="•"/>
            </a:pPr>
            <a:r>
              <a:rPr lang="en-US" sz="2713">
                <a:solidFill>
                  <a:srgbClr val="FF751F"/>
                </a:solidFill>
                <a:latin typeface="Halley"/>
                <a:ea typeface="Halley"/>
                <a:cs typeface="Halley"/>
                <a:sym typeface="Halley"/>
              </a:rPr>
              <a:t>Classi</a:t>
            </a:r>
            <a:r>
              <a:rPr lang="en-US" sz="2713">
                <a:solidFill>
                  <a:srgbClr val="FF751F"/>
                </a:solidFill>
                <a:latin typeface="Halley"/>
                <a:ea typeface="Halley"/>
                <a:cs typeface="Halley"/>
                <a:sym typeface="Halley"/>
              </a:rPr>
              <a:t>c category leads with 14,888 sales, followed by Supreme and Veggie.</a:t>
            </a:r>
          </a:p>
          <a:p>
            <a:pPr algn="just" marL="585888" indent="-292944" lvl="1">
              <a:lnSpc>
                <a:spcPts val="3799"/>
              </a:lnSpc>
              <a:buFont typeface="Arial"/>
              <a:buChar char="•"/>
            </a:pPr>
            <a:r>
              <a:rPr lang="en-US" sz="2713">
                <a:solidFill>
                  <a:srgbClr val="FF751F"/>
                </a:solidFill>
                <a:latin typeface="Halley"/>
                <a:ea typeface="Halley"/>
                <a:cs typeface="Halley"/>
                <a:sym typeface="Halley"/>
              </a:rPr>
              <a:t>Av</a:t>
            </a:r>
            <a:r>
              <a:rPr lang="en-US" sz="2713">
                <a:solidFill>
                  <a:srgbClr val="FF751F"/>
                </a:solidFill>
                <a:latin typeface="Halley"/>
                <a:ea typeface="Halley"/>
                <a:cs typeface="Halley"/>
                <a:sym typeface="Halley"/>
              </a:rPr>
              <a:t>erage pizza price: $16.44, indicating mid-premium positioning.</a:t>
            </a:r>
          </a:p>
          <a:p>
            <a:pPr algn="just" marL="585888" indent="-292944" lvl="1">
              <a:lnSpc>
                <a:spcPts val="3799"/>
              </a:lnSpc>
              <a:buFont typeface="Arial"/>
              <a:buChar char="•"/>
            </a:pPr>
            <a:r>
              <a:rPr lang="en-US" sz="2713">
                <a:solidFill>
                  <a:srgbClr val="FF751F"/>
                </a:solidFill>
                <a:latin typeface="Halley"/>
                <a:ea typeface="Halley"/>
                <a:cs typeface="Halley"/>
                <a:sym typeface="Halley"/>
              </a:rPr>
              <a:t>Customers prefer Medium &amp; Large sizes, driving higher order values.</a:t>
            </a:r>
          </a:p>
          <a:p>
            <a:pPr algn="just" marL="585888" indent="-292944" lvl="1">
              <a:lnSpc>
                <a:spcPts val="3799"/>
              </a:lnSpc>
              <a:buFont typeface="Arial"/>
              <a:buChar char="•"/>
            </a:pPr>
            <a:r>
              <a:rPr lang="en-US" sz="2713">
                <a:solidFill>
                  <a:srgbClr val="FF751F"/>
                </a:solidFill>
                <a:latin typeface="Halley"/>
                <a:ea typeface="Halley"/>
                <a:cs typeface="Halley"/>
                <a:sym typeface="Halley"/>
              </a:rPr>
              <a:t>High-value orders exceed $400, showing strong multi-pizza purchases.</a:t>
            </a:r>
          </a:p>
          <a:p>
            <a:pPr algn="just" marL="585888" indent="-292944" lvl="1">
              <a:lnSpc>
                <a:spcPts val="3799"/>
              </a:lnSpc>
              <a:buFont typeface="Arial"/>
              <a:buChar char="•"/>
            </a:pPr>
            <a:r>
              <a:rPr lang="en-US" sz="2713">
                <a:solidFill>
                  <a:srgbClr val="FF751F"/>
                </a:solidFill>
                <a:latin typeface="Halley"/>
                <a:ea typeface="Halley"/>
                <a:cs typeface="Halley"/>
                <a:sym typeface="Halley"/>
              </a:rPr>
              <a:t>Price jumps between sizes are consistent: typically +$4 to +$8 from S→M→L.</a:t>
            </a:r>
          </a:p>
          <a:p>
            <a:pPr algn="just" marL="585888" indent="-292944" lvl="1">
              <a:lnSpc>
                <a:spcPts val="3799"/>
              </a:lnSpc>
              <a:buFont typeface="Arial"/>
              <a:buChar char="•"/>
            </a:pPr>
            <a:r>
              <a:rPr lang="en-US" sz="2713">
                <a:solidFill>
                  <a:srgbClr val="FF751F"/>
                </a:solidFill>
                <a:latin typeface="Halley"/>
                <a:ea typeface="Halley"/>
                <a:cs typeface="Halley"/>
                <a:sym typeface="Halley"/>
              </a:rPr>
              <a:t>The Greek Pizza has the highest price range, making it a premium upsell item.</a:t>
            </a:r>
          </a:p>
          <a:p>
            <a:pPr algn="just" marL="585888" indent="-292944" lvl="1">
              <a:lnSpc>
                <a:spcPts val="3799"/>
              </a:lnSpc>
              <a:buFont typeface="Arial"/>
              <a:buChar char="•"/>
            </a:pPr>
            <a:r>
              <a:rPr lang="en-US" sz="2713">
                <a:solidFill>
                  <a:srgbClr val="FF751F"/>
                </a:solidFill>
                <a:latin typeface="Halley"/>
                <a:ea typeface="Halley"/>
                <a:cs typeface="Halley"/>
                <a:sym typeface="Halley"/>
              </a:rPr>
              <a:t>Flavors across categories show broad variety (BBQ, Pesto, Alfredo, Veggie), attracting diverse customer tastes.</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10421636" y="-46208"/>
            <a:ext cx="8311489" cy="10610278"/>
          </a:xfrm>
          <a:custGeom>
            <a:avLst/>
            <a:gdLst/>
            <a:ahLst/>
            <a:cxnLst/>
            <a:rect r="r" b="b" t="t" l="l"/>
            <a:pathLst>
              <a:path h="10610278" w="8311489">
                <a:moveTo>
                  <a:pt x="0" y="0"/>
                </a:moveTo>
                <a:lnTo>
                  <a:pt x="8311488" y="0"/>
                </a:lnTo>
                <a:lnTo>
                  <a:pt x="8311488" y="10610278"/>
                </a:lnTo>
                <a:lnTo>
                  <a:pt x="0" y="10610278"/>
                </a:lnTo>
                <a:lnTo>
                  <a:pt x="0" y="0"/>
                </a:lnTo>
                <a:close/>
              </a:path>
            </a:pathLst>
          </a:custGeom>
          <a:blipFill>
            <a:blip r:embed="rId3"/>
            <a:stretch>
              <a:fillRect l="-68525" t="0" r="0" b="0"/>
            </a:stretch>
          </a:blipFill>
        </p:spPr>
      </p:sp>
      <p:sp>
        <p:nvSpPr>
          <p:cNvPr name="TextBox 4" id="4"/>
          <p:cNvSpPr txBox="true"/>
          <p:nvPr/>
        </p:nvSpPr>
        <p:spPr>
          <a:xfrm rot="0">
            <a:off x="5516850" y="923925"/>
            <a:ext cx="7254300" cy="863600"/>
          </a:xfrm>
          <a:prstGeom prst="rect">
            <a:avLst/>
          </a:prstGeom>
        </p:spPr>
        <p:txBody>
          <a:bodyPr anchor="t" rtlCol="false" tIns="0" lIns="0" bIns="0" rIns="0">
            <a:spAutoFit/>
          </a:bodyPr>
          <a:lstStyle/>
          <a:p>
            <a:pPr algn="ctr">
              <a:lnSpc>
                <a:spcPts val="7000"/>
              </a:lnSpc>
              <a:spcBef>
                <a:spcPct val="0"/>
              </a:spcBef>
            </a:pPr>
            <a:r>
              <a:rPr lang="en-US" b="true" sz="5000">
                <a:solidFill>
                  <a:srgbClr val="FF751F"/>
                </a:solidFill>
                <a:latin typeface="Open Sans Bold"/>
                <a:ea typeface="Open Sans Bold"/>
                <a:cs typeface="Open Sans Bold"/>
                <a:sym typeface="Open Sans Bold"/>
              </a:rPr>
              <a:t>RECOMMENDATIONS</a:t>
            </a:r>
          </a:p>
        </p:txBody>
      </p:sp>
      <p:sp>
        <p:nvSpPr>
          <p:cNvPr name="TextBox 5" id="5"/>
          <p:cNvSpPr txBox="true"/>
          <p:nvPr/>
        </p:nvSpPr>
        <p:spPr>
          <a:xfrm rot="0">
            <a:off x="1028700" y="2794993"/>
            <a:ext cx="9392936" cy="5796275"/>
          </a:xfrm>
          <a:prstGeom prst="rect">
            <a:avLst/>
          </a:prstGeom>
        </p:spPr>
        <p:txBody>
          <a:bodyPr anchor="t" rtlCol="false" tIns="0" lIns="0" bIns="0" rIns="0">
            <a:spAutoFit/>
          </a:bodyPr>
          <a:lstStyle/>
          <a:p>
            <a:pPr algn="just" marL="585888" indent="-292944" lvl="1">
              <a:lnSpc>
                <a:spcPts val="3799"/>
              </a:lnSpc>
              <a:buFont typeface="Arial"/>
              <a:buChar char="•"/>
            </a:pPr>
            <a:r>
              <a:rPr lang="en-US" sz="2713">
                <a:solidFill>
                  <a:srgbClr val="FF751F"/>
                </a:solidFill>
                <a:latin typeface="Halley"/>
                <a:ea typeface="Halley"/>
                <a:cs typeface="Halley"/>
                <a:sym typeface="Halley"/>
              </a:rPr>
              <a:t>Promote Classi</a:t>
            </a:r>
            <a:r>
              <a:rPr lang="en-US" sz="2713">
                <a:solidFill>
                  <a:srgbClr val="FF751F"/>
                </a:solidFill>
                <a:latin typeface="Halley"/>
                <a:ea typeface="Halley"/>
                <a:cs typeface="Halley"/>
                <a:sym typeface="Halley"/>
              </a:rPr>
              <a:t>c &amp; Supreme pizzas—they contribute the highest sales volume.</a:t>
            </a:r>
          </a:p>
          <a:p>
            <a:pPr algn="just" marL="585888" indent="-292944" lvl="1">
              <a:lnSpc>
                <a:spcPts val="3799"/>
              </a:lnSpc>
              <a:buFont typeface="Arial"/>
              <a:buChar char="•"/>
            </a:pPr>
            <a:r>
              <a:rPr lang="en-US" sz="2713">
                <a:solidFill>
                  <a:srgbClr val="FF751F"/>
                </a:solidFill>
                <a:latin typeface="Halley"/>
                <a:ea typeface="Halley"/>
                <a:cs typeface="Halley"/>
                <a:sym typeface="Halley"/>
              </a:rPr>
              <a:t>Run targeted offers on Chicken pizzas to increase demand in the lowest-performing category.</a:t>
            </a:r>
          </a:p>
          <a:p>
            <a:pPr algn="just" marL="585888" indent="-292944" lvl="1">
              <a:lnSpc>
                <a:spcPts val="3799"/>
              </a:lnSpc>
              <a:buFont typeface="Arial"/>
              <a:buChar char="•"/>
            </a:pPr>
            <a:r>
              <a:rPr lang="en-US" sz="2713">
                <a:solidFill>
                  <a:srgbClr val="FF751F"/>
                </a:solidFill>
                <a:latin typeface="Halley"/>
                <a:ea typeface="Halley"/>
                <a:cs typeface="Halley"/>
                <a:sym typeface="Halley"/>
              </a:rPr>
              <a:t>Bundle Medium &amp; Large pizzas since these sizes drive most revenue.</a:t>
            </a:r>
          </a:p>
          <a:p>
            <a:pPr algn="just" marL="585888" indent="-292944" lvl="1">
              <a:lnSpc>
                <a:spcPts val="3799"/>
              </a:lnSpc>
              <a:buFont typeface="Arial"/>
              <a:buChar char="•"/>
            </a:pPr>
            <a:r>
              <a:rPr lang="en-US" sz="2713">
                <a:solidFill>
                  <a:srgbClr val="FF751F"/>
                </a:solidFill>
                <a:latin typeface="Halley"/>
                <a:ea typeface="Halley"/>
                <a:cs typeface="Halley"/>
                <a:sym typeface="Halley"/>
              </a:rPr>
              <a:t>Highlight premium upsells like The Greek XXL to boost order value.</a:t>
            </a:r>
          </a:p>
          <a:p>
            <a:pPr algn="just" marL="585888" indent="-292944" lvl="1">
              <a:lnSpc>
                <a:spcPts val="3799"/>
              </a:lnSpc>
              <a:buFont typeface="Arial"/>
              <a:buChar char="•"/>
            </a:pPr>
            <a:r>
              <a:rPr lang="en-US" sz="2713">
                <a:solidFill>
                  <a:srgbClr val="FF751F"/>
                </a:solidFill>
                <a:latin typeface="Halley"/>
                <a:ea typeface="Halley"/>
                <a:cs typeface="Halley"/>
                <a:sym typeface="Halley"/>
              </a:rPr>
              <a:t>Int</a:t>
            </a:r>
            <a:r>
              <a:rPr lang="en-US" sz="2713">
                <a:solidFill>
                  <a:srgbClr val="FF751F"/>
                </a:solidFill>
                <a:latin typeface="Halley"/>
                <a:ea typeface="Halley"/>
                <a:cs typeface="Halley"/>
                <a:sym typeface="Halley"/>
              </a:rPr>
              <a:t>roduce pricing combos aligned with common size price gaps (+$4 to +$8) to encourage upgrades.</a:t>
            </a:r>
          </a:p>
          <a:p>
            <a:pPr algn="just" marL="585888" indent="-292944" lvl="1">
              <a:lnSpc>
                <a:spcPts val="3799"/>
              </a:lnSpc>
              <a:buFont typeface="Arial"/>
              <a:buChar char="•"/>
            </a:pPr>
            <a:r>
              <a:rPr lang="en-US" sz="2713">
                <a:solidFill>
                  <a:srgbClr val="FF751F"/>
                </a:solidFill>
                <a:latin typeface="Halley"/>
                <a:ea typeface="Halley"/>
                <a:cs typeface="Halley"/>
                <a:sym typeface="Halley"/>
              </a:rPr>
              <a:t>Exp</a:t>
            </a:r>
            <a:r>
              <a:rPr lang="en-US" sz="2713">
                <a:solidFill>
                  <a:srgbClr val="FF751F"/>
                </a:solidFill>
                <a:latin typeface="Halley"/>
                <a:ea typeface="Halley"/>
                <a:cs typeface="Halley"/>
                <a:sym typeface="Halley"/>
              </a:rPr>
              <a:t>and veggie-based options as Veggie is the second-strongest category.</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sp>
        <p:nvSpPr>
          <p:cNvPr name="TextBox 2" id="2"/>
          <p:cNvSpPr txBox="true"/>
          <p:nvPr/>
        </p:nvSpPr>
        <p:spPr>
          <a:xfrm rot="0">
            <a:off x="1028700" y="4522193"/>
            <a:ext cx="10415293" cy="1038225"/>
          </a:xfrm>
          <a:prstGeom prst="rect">
            <a:avLst/>
          </a:prstGeom>
        </p:spPr>
        <p:txBody>
          <a:bodyPr anchor="t" rtlCol="false" tIns="0" lIns="0" bIns="0" rIns="0">
            <a:spAutoFit/>
          </a:bodyPr>
          <a:lstStyle/>
          <a:p>
            <a:pPr algn="ctr">
              <a:lnSpc>
                <a:spcPts val="8400"/>
              </a:lnSpc>
              <a:spcBef>
                <a:spcPct val="0"/>
              </a:spcBef>
            </a:pPr>
            <a:r>
              <a:rPr lang="en-US" sz="6000">
                <a:solidFill>
                  <a:srgbClr val="FF751F"/>
                </a:solidFill>
                <a:latin typeface="League Spartan"/>
                <a:ea typeface="League Spartan"/>
                <a:cs typeface="League Spartan"/>
                <a:sym typeface="League Spartan"/>
              </a:rPr>
              <a:t>THANK YOU!</a:t>
            </a:r>
          </a:p>
        </p:txBody>
      </p:sp>
      <p:sp>
        <p:nvSpPr>
          <p:cNvPr name="Freeform 3" id="3"/>
          <p:cNvSpPr/>
          <p:nvPr/>
        </p:nvSpPr>
        <p:spPr>
          <a:xfrm flipH="false" flipV="false" rot="0">
            <a:off x="8255662" y="0"/>
            <a:ext cx="10032338" cy="10206435"/>
          </a:xfrm>
          <a:custGeom>
            <a:avLst/>
            <a:gdLst/>
            <a:ahLst/>
            <a:cxnLst/>
            <a:rect r="r" b="b" t="t" l="l"/>
            <a:pathLst>
              <a:path h="10206435" w="10032338">
                <a:moveTo>
                  <a:pt x="0" y="0"/>
                </a:moveTo>
                <a:lnTo>
                  <a:pt x="10032338" y="0"/>
                </a:lnTo>
                <a:lnTo>
                  <a:pt x="10032338" y="10206435"/>
                </a:lnTo>
                <a:lnTo>
                  <a:pt x="0" y="10206435"/>
                </a:lnTo>
                <a:lnTo>
                  <a:pt x="0" y="0"/>
                </a:lnTo>
                <a:close/>
              </a:path>
            </a:pathLst>
          </a:custGeom>
          <a:blipFill>
            <a:blip r:embed="rId2"/>
            <a:stretch>
              <a:fillRect l="-37910" t="0" r="-14787"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10421636" y="-46208"/>
            <a:ext cx="8311489" cy="10610278"/>
          </a:xfrm>
          <a:custGeom>
            <a:avLst/>
            <a:gdLst/>
            <a:ahLst/>
            <a:cxnLst/>
            <a:rect r="r" b="b" t="t" l="l"/>
            <a:pathLst>
              <a:path h="10610278" w="8311489">
                <a:moveTo>
                  <a:pt x="0" y="0"/>
                </a:moveTo>
                <a:lnTo>
                  <a:pt x="8311488" y="0"/>
                </a:lnTo>
                <a:lnTo>
                  <a:pt x="8311488" y="10610278"/>
                </a:lnTo>
                <a:lnTo>
                  <a:pt x="0" y="10610278"/>
                </a:lnTo>
                <a:lnTo>
                  <a:pt x="0" y="0"/>
                </a:lnTo>
                <a:close/>
              </a:path>
            </a:pathLst>
          </a:custGeom>
          <a:blipFill>
            <a:blip r:embed="rId3"/>
            <a:stretch>
              <a:fillRect l="-68525" t="0" r="0" b="0"/>
            </a:stretch>
          </a:blipFill>
        </p:spPr>
      </p:sp>
      <p:sp>
        <p:nvSpPr>
          <p:cNvPr name="TextBox 4" id="4"/>
          <p:cNvSpPr txBox="true"/>
          <p:nvPr/>
        </p:nvSpPr>
        <p:spPr>
          <a:xfrm rot="0">
            <a:off x="6427482" y="923925"/>
            <a:ext cx="4909985" cy="863600"/>
          </a:xfrm>
          <a:prstGeom prst="rect">
            <a:avLst/>
          </a:prstGeom>
        </p:spPr>
        <p:txBody>
          <a:bodyPr anchor="t" rtlCol="false" tIns="0" lIns="0" bIns="0" rIns="0">
            <a:spAutoFit/>
          </a:bodyPr>
          <a:lstStyle/>
          <a:p>
            <a:pPr algn="ctr">
              <a:lnSpc>
                <a:spcPts val="7000"/>
              </a:lnSpc>
              <a:spcBef>
                <a:spcPct val="0"/>
              </a:spcBef>
            </a:pPr>
            <a:r>
              <a:rPr lang="en-US" b="true" sz="5000">
                <a:solidFill>
                  <a:srgbClr val="FF751F"/>
                </a:solidFill>
                <a:latin typeface="Open Sans Bold"/>
                <a:ea typeface="Open Sans Bold"/>
                <a:cs typeface="Open Sans Bold"/>
                <a:sym typeface="Open Sans Bold"/>
              </a:rPr>
              <a:t>OBJECTIVE</a:t>
            </a:r>
          </a:p>
        </p:txBody>
      </p:sp>
      <p:sp>
        <p:nvSpPr>
          <p:cNvPr name="TextBox 5" id="5"/>
          <p:cNvSpPr txBox="true"/>
          <p:nvPr/>
        </p:nvSpPr>
        <p:spPr>
          <a:xfrm rot="0">
            <a:off x="1028700" y="3941941"/>
            <a:ext cx="10230205" cy="2519680"/>
          </a:xfrm>
          <a:prstGeom prst="rect">
            <a:avLst/>
          </a:prstGeom>
        </p:spPr>
        <p:txBody>
          <a:bodyPr anchor="t" rtlCol="false" tIns="0" lIns="0" bIns="0" rIns="0">
            <a:spAutoFit/>
          </a:bodyPr>
          <a:lstStyle/>
          <a:p>
            <a:pPr algn="just" marL="604518" indent="-302259" lvl="1">
              <a:lnSpc>
                <a:spcPts val="3919"/>
              </a:lnSpc>
              <a:buFont typeface="Arial"/>
              <a:buChar char="•"/>
            </a:pPr>
            <a:r>
              <a:rPr lang="en-US" sz="2799">
                <a:solidFill>
                  <a:srgbClr val="FF751F"/>
                </a:solidFill>
                <a:latin typeface="Halley"/>
                <a:ea typeface="Halley"/>
                <a:cs typeface="Halley"/>
                <a:sym typeface="Halley"/>
              </a:rPr>
              <a:t>To clean and insp</a:t>
            </a:r>
            <a:r>
              <a:rPr lang="en-US" sz="2799">
                <a:solidFill>
                  <a:srgbClr val="FF751F"/>
                </a:solidFill>
                <a:latin typeface="Halley"/>
                <a:ea typeface="Halley"/>
                <a:cs typeface="Halley"/>
                <a:sym typeface="Halley"/>
              </a:rPr>
              <a:t>ect the IDC Pizza dataset for accuracy.</a:t>
            </a:r>
          </a:p>
          <a:p>
            <a:pPr algn="just" marL="604518" indent="-302259" lvl="1">
              <a:lnSpc>
                <a:spcPts val="3919"/>
              </a:lnSpc>
              <a:buFont typeface="Arial"/>
              <a:buChar char="•"/>
            </a:pPr>
            <a:r>
              <a:rPr lang="en-US" sz="2799">
                <a:solidFill>
                  <a:srgbClr val="FF751F"/>
                </a:solidFill>
                <a:latin typeface="Halley"/>
                <a:ea typeface="Halley"/>
                <a:cs typeface="Halley"/>
                <a:sym typeface="Halley"/>
              </a:rPr>
              <a:t>To explore and filter data using basic SQL queries.</a:t>
            </a:r>
          </a:p>
          <a:p>
            <a:pPr algn="just" marL="604518" indent="-302259" lvl="1">
              <a:lnSpc>
                <a:spcPts val="3919"/>
              </a:lnSpc>
              <a:buFont typeface="Arial"/>
              <a:buChar char="•"/>
            </a:pPr>
            <a:r>
              <a:rPr lang="en-US" sz="2799">
                <a:solidFill>
                  <a:srgbClr val="FF751F"/>
                </a:solidFill>
                <a:latin typeface="Halley"/>
                <a:ea typeface="Halley"/>
                <a:cs typeface="Halley"/>
                <a:sym typeface="Halley"/>
              </a:rPr>
              <a:t>To analyze sales performance using aggregations and joins.</a:t>
            </a:r>
          </a:p>
          <a:p>
            <a:pPr algn="just" marL="604518" indent="-302259" lvl="1">
              <a:lnSpc>
                <a:spcPts val="3919"/>
              </a:lnSpc>
              <a:buFont typeface="Arial"/>
              <a:buChar char="•"/>
            </a:pPr>
            <a:r>
              <a:rPr lang="en-US" sz="2799">
                <a:solidFill>
                  <a:srgbClr val="FF751F"/>
                </a:solidFill>
                <a:latin typeface="Halley"/>
                <a:ea typeface="Halley"/>
                <a:cs typeface="Halley"/>
                <a:sym typeface="Halley"/>
              </a:rPr>
              <a:t>To identify key insights such as top-selling categories, pricing patterns, and un-ordered pizzas.</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14364851" y="0"/>
            <a:ext cx="10142645" cy="10206435"/>
          </a:xfrm>
          <a:custGeom>
            <a:avLst/>
            <a:gdLst/>
            <a:ahLst/>
            <a:cxnLst/>
            <a:rect r="r" b="b" t="t" l="l"/>
            <a:pathLst>
              <a:path h="10206435" w="10142645">
                <a:moveTo>
                  <a:pt x="0" y="0"/>
                </a:moveTo>
                <a:lnTo>
                  <a:pt x="10142645" y="0"/>
                </a:lnTo>
                <a:lnTo>
                  <a:pt x="10142645" y="10206435"/>
                </a:lnTo>
                <a:lnTo>
                  <a:pt x="0" y="1020643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5273073" y="3786227"/>
            <a:ext cx="7218802" cy="3510280"/>
          </a:xfrm>
          <a:prstGeom prst="rect">
            <a:avLst/>
          </a:prstGeom>
        </p:spPr>
        <p:txBody>
          <a:bodyPr anchor="t" rtlCol="false" tIns="0" lIns="0" bIns="0" rIns="0">
            <a:spAutoFit/>
          </a:bodyPr>
          <a:lstStyle/>
          <a:p>
            <a:pPr algn="just">
              <a:lnSpc>
                <a:spcPts val="3919"/>
              </a:lnSpc>
            </a:pPr>
            <a:r>
              <a:rPr lang="en-US" sz="2799">
                <a:solidFill>
                  <a:srgbClr val="FF751F"/>
                </a:solidFill>
                <a:latin typeface="Halley"/>
                <a:ea typeface="Halley"/>
                <a:cs typeface="Halley"/>
                <a:sym typeface="Halley"/>
              </a:rPr>
              <a:t>Phase 1 f</a:t>
            </a:r>
            <a:r>
              <a:rPr lang="en-US" sz="2799">
                <a:solidFill>
                  <a:srgbClr val="FF751F"/>
                </a:solidFill>
                <a:latin typeface="Halley"/>
                <a:ea typeface="Halley"/>
                <a:cs typeface="Halley"/>
                <a:sym typeface="Halley"/>
              </a:rPr>
              <a:t>ocuses on setting up the IDC_Pizza database and doing basic data checks. I listed all unique pizza categories, inspected key fields like pizza_type_id, name, and ingredients (filling missing ones with “Missing Data”), and checked if any pizzas were missing prices. This ensured the data was clean before analysis.</a:t>
            </a:r>
          </a:p>
        </p:txBody>
      </p:sp>
      <p:sp>
        <p:nvSpPr>
          <p:cNvPr name="Freeform 5" id="5"/>
          <p:cNvSpPr/>
          <p:nvPr/>
        </p:nvSpPr>
        <p:spPr>
          <a:xfrm flipH="false" flipV="false" rot="0">
            <a:off x="-6742547" y="0"/>
            <a:ext cx="10142645" cy="10206435"/>
          </a:xfrm>
          <a:custGeom>
            <a:avLst/>
            <a:gdLst/>
            <a:ahLst/>
            <a:cxnLst/>
            <a:rect r="r" b="b" t="t" l="l"/>
            <a:pathLst>
              <a:path h="10206435" w="10142645">
                <a:moveTo>
                  <a:pt x="0" y="0"/>
                </a:moveTo>
                <a:lnTo>
                  <a:pt x="10142644" y="0"/>
                </a:lnTo>
                <a:lnTo>
                  <a:pt x="10142644" y="10206435"/>
                </a:lnTo>
                <a:lnTo>
                  <a:pt x="0" y="1020643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6" id="6"/>
          <p:cNvSpPr txBox="true"/>
          <p:nvPr/>
        </p:nvSpPr>
        <p:spPr>
          <a:xfrm rot="0">
            <a:off x="6427482" y="952500"/>
            <a:ext cx="4909985" cy="679450"/>
          </a:xfrm>
          <a:prstGeom prst="rect">
            <a:avLst/>
          </a:prstGeom>
        </p:spPr>
        <p:txBody>
          <a:bodyPr anchor="t" rtlCol="false" tIns="0" lIns="0" bIns="0" rIns="0">
            <a:spAutoFit/>
          </a:bodyPr>
          <a:lstStyle/>
          <a:p>
            <a:pPr algn="ctr">
              <a:lnSpc>
                <a:spcPts val="5599"/>
              </a:lnSpc>
              <a:spcBef>
                <a:spcPct val="0"/>
              </a:spcBef>
            </a:pPr>
            <a:r>
              <a:rPr lang="en-US" b="true" sz="3999">
                <a:solidFill>
                  <a:srgbClr val="FF751F"/>
                </a:solidFill>
                <a:latin typeface="Open Sans Bold"/>
                <a:ea typeface="Open Sans Bold"/>
                <a:cs typeface="Open Sans Bold"/>
                <a:sym typeface="Open Sans Bold"/>
              </a:rPr>
              <a:t>PHASE 1 </a:t>
            </a:r>
          </a:p>
        </p:txBody>
      </p:sp>
      <p:sp>
        <p:nvSpPr>
          <p:cNvPr name="TextBox 7" id="7"/>
          <p:cNvSpPr txBox="true"/>
          <p:nvPr/>
        </p:nvSpPr>
        <p:spPr>
          <a:xfrm rot="0">
            <a:off x="4984937" y="1790700"/>
            <a:ext cx="7795075" cy="679450"/>
          </a:xfrm>
          <a:prstGeom prst="rect">
            <a:avLst/>
          </a:prstGeom>
        </p:spPr>
        <p:txBody>
          <a:bodyPr anchor="t" rtlCol="false" tIns="0" lIns="0" bIns="0" rIns="0">
            <a:spAutoFit/>
          </a:bodyPr>
          <a:lstStyle/>
          <a:p>
            <a:pPr algn="ctr">
              <a:lnSpc>
                <a:spcPts val="5599"/>
              </a:lnSpc>
              <a:spcBef>
                <a:spcPct val="0"/>
              </a:spcBef>
            </a:pPr>
            <a:r>
              <a:rPr lang="en-US" b="true" sz="3999">
                <a:solidFill>
                  <a:srgbClr val="FF751F"/>
                </a:solidFill>
                <a:latin typeface="Open Sans Bold"/>
                <a:ea typeface="Open Sans Bold"/>
                <a:cs typeface="Open Sans Bold"/>
                <a:sym typeface="Open Sans Bold"/>
              </a:rPr>
              <a:t>FOUNDATION &amp; INSPECTION</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14364851" y="0"/>
            <a:ext cx="10142645" cy="10206435"/>
          </a:xfrm>
          <a:custGeom>
            <a:avLst/>
            <a:gdLst/>
            <a:ahLst/>
            <a:cxnLst/>
            <a:rect r="r" b="b" t="t" l="l"/>
            <a:pathLst>
              <a:path h="10206435" w="10142645">
                <a:moveTo>
                  <a:pt x="0" y="0"/>
                </a:moveTo>
                <a:lnTo>
                  <a:pt x="10142645" y="0"/>
                </a:lnTo>
                <a:lnTo>
                  <a:pt x="10142645" y="10206435"/>
                </a:lnTo>
                <a:lnTo>
                  <a:pt x="0" y="1020643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6742547" y="0"/>
            <a:ext cx="10142645" cy="10206435"/>
          </a:xfrm>
          <a:custGeom>
            <a:avLst/>
            <a:gdLst/>
            <a:ahLst/>
            <a:cxnLst/>
            <a:rect r="r" b="b" t="t" l="l"/>
            <a:pathLst>
              <a:path h="10206435" w="10142645">
                <a:moveTo>
                  <a:pt x="0" y="0"/>
                </a:moveTo>
                <a:lnTo>
                  <a:pt x="10142644" y="0"/>
                </a:lnTo>
                <a:lnTo>
                  <a:pt x="10142644" y="10206435"/>
                </a:lnTo>
                <a:lnTo>
                  <a:pt x="0" y="1020643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8882474" y="7562564"/>
            <a:ext cx="4131047" cy="2069872"/>
          </a:xfrm>
          <a:custGeom>
            <a:avLst/>
            <a:gdLst/>
            <a:ahLst/>
            <a:cxnLst/>
            <a:rect r="r" b="b" t="t" l="l"/>
            <a:pathLst>
              <a:path h="2069872" w="4131047">
                <a:moveTo>
                  <a:pt x="0" y="0"/>
                </a:moveTo>
                <a:lnTo>
                  <a:pt x="4131047" y="0"/>
                </a:lnTo>
                <a:lnTo>
                  <a:pt x="4131047" y="2069872"/>
                </a:lnTo>
                <a:lnTo>
                  <a:pt x="0" y="2069872"/>
                </a:lnTo>
                <a:lnTo>
                  <a:pt x="0" y="0"/>
                </a:lnTo>
                <a:close/>
              </a:path>
            </a:pathLst>
          </a:custGeom>
          <a:blipFill>
            <a:blip r:embed="rId5"/>
            <a:stretch>
              <a:fillRect l="0" t="0" r="0" b="0"/>
            </a:stretch>
          </a:blipFill>
        </p:spPr>
      </p:sp>
      <p:sp>
        <p:nvSpPr>
          <p:cNvPr name="Freeform 6" id="6"/>
          <p:cNvSpPr/>
          <p:nvPr/>
        </p:nvSpPr>
        <p:spPr>
          <a:xfrm flipH="false" flipV="false" rot="0">
            <a:off x="4196450" y="4884529"/>
            <a:ext cx="3004954" cy="2164663"/>
          </a:xfrm>
          <a:custGeom>
            <a:avLst/>
            <a:gdLst/>
            <a:ahLst/>
            <a:cxnLst/>
            <a:rect r="r" b="b" t="t" l="l"/>
            <a:pathLst>
              <a:path h="2164663" w="3004954">
                <a:moveTo>
                  <a:pt x="0" y="0"/>
                </a:moveTo>
                <a:lnTo>
                  <a:pt x="3004954" y="0"/>
                </a:lnTo>
                <a:lnTo>
                  <a:pt x="3004954" y="2164663"/>
                </a:lnTo>
                <a:lnTo>
                  <a:pt x="0" y="2164663"/>
                </a:lnTo>
                <a:lnTo>
                  <a:pt x="0" y="0"/>
                </a:lnTo>
                <a:close/>
              </a:path>
            </a:pathLst>
          </a:custGeom>
          <a:blipFill>
            <a:blip r:embed="rId6"/>
            <a:stretch>
              <a:fillRect l="0" t="0" r="0" b="0"/>
            </a:stretch>
          </a:blipFill>
        </p:spPr>
      </p:sp>
      <p:sp>
        <p:nvSpPr>
          <p:cNvPr name="Freeform 7" id="7"/>
          <p:cNvSpPr/>
          <p:nvPr/>
        </p:nvSpPr>
        <p:spPr>
          <a:xfrm flipH="false" flipV="false" rot="0">
            <a:off x="7997756" y="5256215"/>
            <a:ext cx="6220182" cy="1687224"/>
          </a:xfrm>
          <a:custGeom>
            <a:avLst/>
            <a:gdLst/>
            <a:ahLst/>
            <a:cxnLst/>
            <a:rect r="r" b="b" t="t" l="l"/>
            <a:pathLst>
              <a:path h="1687224" w="6220182">
                <a:moveTo>
                  <a:pt x="0" y="0"/>
                </a:moveTo>
                <a:lnTo>
                  <a:pt x="6220181" y="0"/>
                </a:lnTo>
                <a:lnTo>
                  <a:pt x="6220181" y="1687224"/>
                </a:lnTo>
                <a:lnTo>
                  <a:pt x="0" y="1687224"/>
                </a:lnTo>
                <a:lnTo>
                  <a:pt x="0" y="0"/>
                </a:lnTo>
                <a:close/>
              </a:path>
            </a:pathLst>
          </a:custGeom>
          <a:blipFill>
            <a:blip r:embed="rId7"/>
            <a:stretch>
              <a:fillRect l="0" t="0" r="0" b="0"/>
            </a:stretch>
          </a:blipFill>
        </p:spPr>
      </p:sp>
      <p:sp>
        <p:nvSpPr>
          <p:cNvPr name="Freeform 8" id="8"/>
          <p:cNvSpPr/>
          <p:nvPr/>
        </p:nvSpPr>
        <p:spPr>
          <a:xfrm flipH="false" flipV="false" rot="0">
            <a:off x="3707883" y="7449314"/>
            <a:ext cx="4154871" cy="2332215"/>
          </a:xfrm>
          <a:custGeom>
            <a:avLst/>
            <a:gdLst/>
            <a:ahLst/>
            <a:cxnLst/>
            <a:rect r="r" b="b" t="t" l="l"/>
            <a:pathLst>
              <a:path h="2332215" w="4154871">
                <a:moveTo>
                  <a:pt x="0" y="0"/>
                </a:moveTo>
                <a:lnTo>
                  <a:pt x="4154871" y="0"/>
                </a:lnTo>
                <a:lnTo>
                  <a:pt x="4154871" y="2332216"/>
                </a:lnTo>
                <a:lnTo>
                  <a:pt x="0" y="2332216"/>
                </a:lnTo>
                <a:lnTo>
                  <a:pt x="0" y="0"/>
                </a:lnTo>
                <a:close/>
              </a:path>
            </a:pathLst>
          </a:custGeom>
          <a:blipFill>
            <a:blip r:embed="rId8"/>
            <a:stretch>
              <a:fillRect l="0" t="0" r="0" b="0"/>
            </a:stretch>
          </a:blipFill>
        </p:spPr>
      </p:sp>
      <p:sp>
        <p:nvSpPr>
          <p:cNvPr name="TextBox 9" id="9"/>
          <p:cNvSpPr txBox="true"/>
          <p:nvPr/>
        </p:nvSpPr>
        <p:spPr>
          <a:xfrm rot="0">
            <a:off x="5534599" y="2460026"/>
            <a:ext cx="7218802" cy="2024380"/>
          </a:xfrm>
          <a:prstGeom prst="rect">
            <a:avLst/>
          </a:prstGeom>
        </p:spPr>
        <p:txBody>
          <a:bodyPr anchor="t" rtlCol="false" tIns="0" lIns="0" bIns="0" rIns="0">
            <a:spAutoFit/>
          </a:bodyPr>
          <a:lstStyle/>
          <a:p>
            <a:pPr algn="just">
              <a:lnSpc>
                <a:spcPts val="3919"/>
              </a:lnSpc>
            </a:pPr>
            <a:r>
              <a:rPr lang="en-US" sz="2799">
                <a:solidFill>
                  <a:srgbClr val="FF751F"/>
                </a:solidFill>
                <a:latin typeface="Halley"/>
                <a:ea typeface="Halley"/>
                <a:cs typeface="Halley"/>
                <a:sym typeface="Halley"/>
              </a:rPr>
              <a:t>SELECT * FROM order_details;</a:t>
            </a:r>
          </a:p>
          <a:p>
            <a:pPr algn="just">
              <a:lnSpc>
                <a:spcPts val="3919"/>
              </a:lnSpc>
            </a:pPr>
            <a:r>
              <a:rPr lang="en-US" sz="2799">
                <a:solidFill>
                  <a:srgbClr val="FF751F"/>
                </a:solidFill>
                <a:latin typeface="Halley"/>
                <a:ea typeface="Halley"/>
                <a:cs typeface="Halley"/>
                <a:sym typeface="Halley"/>
              </a:rPr>
              <a:t>SELECT</a:t>
            </a:r>
            <a:r>
              <a:rPr lang="en-US" sz="2799">
                <a:solidFill>
                  <a:srgbClr val="FF751F"/>
                </a:solidFill>
                <a:latin typeface="Halley"/>
                <a:ea typeface="Halley"/>
                <a:cs typeface="Halley"/>
                <a:sym typeface="Halley"/>
              </a:rPr>
              <a:t> * FROM orders;</a:t>
            </a:r>
          </a:p>
          <a:p>
            <a:pPr algn="just">
              <a:lnSpc>
                <a:spcPts val="3919"/>
              </a:lnSpc>
            </a:pPr>
            <a:r>
              <a:rPr lang="en-US" sz="2799">
                <a:solidFill>
                  <a:srgbClr val="FF751F"/>
                </a:solidFill>
                <a:latin typeface="Halley"/>
                <a:ea typeface="Halley"/>
                <a:cs typeface="Halley"/>
                <a:sym typeface="Halley"/>
              </a:rPr>
              <a:t>SELECT</a:t>
            </a:r>
            <a:r>
              <a:rPr lang="en-US" sz="2799">
                <a:solidFill>
                  <a:srgbClr val="FF751F"/>
                </a:solidFill>
                <a:latin typeface="Halley"/>
                <a:ea typeface="Halley"/>
                <a:cs typeface="Halley"/>
                <a:sym typeface="Halley"/>
              </a:rPr>
              <a:t> * FROM pizza_types;</a:t>
            </a:r>
          </a:p>
          <a:p>
            <a:pPr algn="just">
              <a:lnSpc>
                <a:spcPts val="3919"/>
              </a:lnSpc>
            </a:pPr>
            <a:r>
              <a:rPr lang="en-US" sz="2799">
                <a:solidFill>
                  <a:srgbClr val="FF751F"/>
                </a:solidFill>
                <a:latin typeface="Halley"/>
                <a:ea typeface="Halley"/>
                <a:cs typeface="Halley"/>
                <a:sym typeface="Halley"/>
              </a:rPr>
              <a:t>SELECT * FROM pizzas;</a:t>
            </a:r>
          </a:p>
        </p:txBody>
      </p:sp>
      <p:sp>
        <p:nvSpPr>
          <p:cNvPr name="TextBox 10" id="10"/>
          <p:cNvSpPr txBox="true"/>
          <p:nvPr/>
        </p:nvSpPr>
        <p:spPr>
          <a:xfrm rot="0">
            <a:off x="4457268" y="1417670"/>
            <a:ext cx="8850412" cy="537845"/>
          </a:xfrm>
          <a:prstGeom prst="rect">
            <a:avLst/>
          </a:prstGeom>
        </p:spPr>
        <p:txBody>
          <a:bodyPr anchor="t" rtlCol="false" tIns="0" lIns="0" bIns="0" rIns="0">
            <a:spAutoFit/>
          </a:bodyPr>
          <a:lstStyle/>
          <a:p>
            <a:pPr algn="ctr">
              <a:lnSpc>
                <a:spcPts val="4479"/>
              </a:lnSpc>
              <a:spcBef>
                <a:spcPct val="0"/>
              </a:spcBef>
            </a:pPr>
            <a:r>
              <a:rPr lang="en-US" b="true" sz="3199">
                <a:solidFill>
                  <a:srgbClr val="FF751F"/>
                </a:solidFill>
                <a:latin typeface="Canva Sans Bold"/>
                <a:ea typeface="Canva Sans Bold"/>
                <a:cs typeface="Canva Sans Bold"/>
                <a:sym typeface="Canva Sans Bold"/>
              </a:rPr>
              <a:t>1. Install IDC_Pizza.dump as IDC_Pizza server</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14364851" y="0"/>
            <a:ext cx="10142645" cy="10206435"/>
          </a:xfrm>
          <a:custGeom>
            <a:avLst/>
            <a:gdLst/>
            <a:ahLst/>
            <a:cxnLst/>
            <a:rect r="r" b="b" t="t" l="l"/>
            <a:pathLst>
              <a:path h="10206435" w="10142645">
                <a:moveTo>
                  <a:pt x="0" y="0"/>
                </a:moveTo>
                <a:lnTo>
                  <a:pt x="10142645" y="0"/>
                </a:lnTo>
                <a:lnTo>
                  <a:pt x="10142645" y="10206435"/>
                </a:lnTo>
                <a:lnTo>
                  <a:pt x="0" y="1020643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5534599" y="3446495"/>
            <a:ext cx="7218802" cy="538480"/>
          </a:xfrm>
          <a:prstGeom prst="rect">
            <a:avLst/>
          </a:prstGeom>
        </p:spPr>
        <p:txBody>
          <a:bodyPr anchor="t" rtlCol="false" tIns="0" lIns="0" bIns="0" rIns="0">
            <a:spAutoFit/>
          </a:bodyPr>
          <a:lstStyle/>
          <a:p>
            <a:pPr algn="just">
              <a:lnSpc>
                <a:spcPts val="3919"/>
              </a:lnSpc>
            </a:pPr>
            <a:r>
              <a:rPr lang="en-US" sz="2799">
                <a:solidFill>
                  <a:srgbClr val="FF751F"/>
                </a:solidFill>
                <a:latin typeface="Halley"/>
                <a:ea typeface="Halley"/>
                <a:cs typeface="Halley"/>
                <a:sym typeface="Halley"/>
              </a:rPr>
              <a:t>SELECT * FROM pizzas WHERE price IS NULL;</a:t>
            </a:r>
          </a:p>
        </p:txBody>
      </p:sp>
      <p:sp>
        <p:nvSpPr>
          <p:cNvPr name="Freeform 5" id="5"/>
          <p:cNvSpPr/>
          <p:nvPr/>
        </p:nvSpPr>
        <p:spPr>
          <a:xfrm flipH="false" flipV="false" rot="0">
            <a:off x="-6742547" y="0"/>
            <a:ext cx="10142645" cy="10206435"/>
          </a:xfrm>
          <a:custGeom>
            <a:avLst/>
            <a:gdLst/>
            <a:ahLst/>
            <a:cxnLst/>
            <a:rect r="r" b="b" t="t" l="l"/>
            <a:pathLst>
              <a:path h="10206435" w="10142645">
                <a:moveTo>
                  <a:pt x="0" y="0"/>
                </a:moveTo>
                <a:lnTo>
                  <a:pt x="10142644" y="0"/>
                </a:lnTo>
                <a:lnTo>
                  <a:pt x="10142644" y="10206435"/>
                </a:lnTo>
                <a:lnTo>
                  <a:pt x="0" y="1020643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7106744" y="5381037"/>
            <a:ext cx="4074511" cy="3193536"/>
          </a:xfrm>
          <a:custGeom>
            <a:avLst/>
            <a:gdLst/>
            <a:ahLst/>
            <a:cxnLst/>
            <a:rect r="r" b="b" t="t" l="l"/>
            <a:pathLst>
              <a:path h="3193536" w="4074511">
                <a:moveTo>
                  <a:pt x="0" y="0"/>
                </a:moveTo>
                <a:lnTo>
                  <a:pt x="4074512" y="0"/>
                </a:lnTo>
                <a:lnTo>
                  <a:pt x="4074512" y="3193535"/>
                </a:lnTo>
                <a:lnTo>
                  <a:pt x="0" y="3193535"/>
                </a:lnTo>
                <a:lnTo>
                  <a:pt x="0" y="0"/>
                </a:lnTo>
                <a:close/>
              </a:path>
            </a:pathLst>
          </a:custGeom>
          <a:blipFill>
            <a:blip r:embed="rId5"/>
            <a:stretch>
              <a:fillRect l="0" t="0" r="0" b="0"/>
            </a:stretch>
          </a:blipFill>
        </p:spPr>
      </p:sp>
      <p:sp>
        <p:nvSpPr>
          <p:cNvPr name="TextBox 7" id="7"/>
          <p:cNvSpPr txBox="true"/>
          <p:nvPr/>
        </p:nvSpPr>
        <p:spPr>
          <a:xfrm rot="0">
            <a:off x="4502314" y="1417670"/>
            <a:ext cx="8760321" cy="537845"/>
          </a:xfrm>
          <a:prstGeom prst="rect">
            <a:avLst/>
          </a:prstGeom>
        </p:spPr>
        <p:txBody>
          <a:bodyPr anchor="t" rtlCol="false" tIns="0" lIns="0" bIns="0" rIns="0">
            <a:spAutoFit/>
          </a:bodyPr>
          <a:lstStyle/>
          <a:p>
            <a:pPr algn="ctr">
              <a:lnSpc>
                <a:spcPts val="4479"/>
              </a:lnSpc>
              <a:spcBef>
                <a:spcPct val="0"/>
              </a:spcBef>
            </a:pPr>
            <a:r>
              <a:rPr lang="en-US" b="true" sz="3199">
                <a:solidFill>
                  <a:srgbClr val="FF751F"/>
                </a:solidFill>
                <a:latin typeface="Canva Sans Bold"/>
                <a:ea typeface="Canva Sans Bold"/>
                <a:cs typeface="Canva Sans Bold"/>
                <a:sym typeface="Canva Sans Bold"/>
              </a:rPr>
              <a:t>2. List all unique pizza categories (DISTINCT)</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14364851" y="0"/>
            <a:ext cx="10142645" cy="10206435"/>
          </a:xfrm>
          <a:custGeom>
            <a:avLst/>
            <a:gdLst/>
            <a:ahLst/>
            <a:cxnLst/>
            <a:rect r="r" b="b" t="t" l="l"/>
            <a:pathLst>
              <a:path h="10206435" w="10142645">
                <a:moveTo>
                  <a:pt x="0" y="0"/>
                </a:moveTo>
                <a:lnTo>
                  <a:pt x="10142645" y="0"/>
                </a:lnTo>
                <a:lnTo>
                  <a:pt x="10142645" y="10206435"/>
                </a:lnTo>
                <a:lnTo>
                  <a:pt x="0" y="1020643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6742547" y="0"/>
            <a:ext cx="10142645" cy="10206435"/>
          </a:xfrm>
          <a:custGeom>
            <a:avLst/>
            <a:gdLst/>
            <a:ahLst/>
            <a:cxnLst/>
            <a:rect r="r" b="b" t="t" l="l"/>
            <a:pathLst>
              <a:path h="10206435" w="10142645">
                <a:moveTo>
                  <a:pt x="0" y="0"/>
                </a:moveTo>
                <a:lnTo>
                  <a:pt x="10142644" y="0"/>
                </a:lnTo>
                <a:lnTo>
                  <a:pt x="10142644" y="10206435"/>
                </a:lnTo>
                <a:lnTo>
                  <a:pt x="0" y="1020643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3920986" y="5697189"/>
            <a:ext cx="9922976" cy="2097124"/>
          </a:xfrm>
          <a:custGeom>
            <a:avLst/>
            <a:gdLst/>
            <a:ahLst/>
            <a:cxnLst/>
            <a:rect r="r" b="b" t="t" l="l"/>
            <a:pathLst>
              <a:path h="2097124" w="9922976">
                <a:moveTo>
                  <a:pt x="0" y="0"/>
                </a:moveTo>
                <a:lnTo>
                  <a:pt x="9922977" y="0"/>
                </a:lnTo>
                <a:lnTo>
                  <a:pt x="9922977" y="2097124"/>
                </a:lnTo>
                <a:lnTo>
                  <a:pt x="0" y="2097124"/>
                </a:lnTo>
                <a:lnTo>
                  <a:pt x="0" y="0"/>
                </a:lnTo>
                <a:close/>
              </a:path>
            </a:pathLst>
          </a:custGeom>
          <a:blipFill>
            <a:blip r:embed="rId5"/>
            <a:stretch>
              <a:fillRect l="0" t="0" r="0" b="0"/>
            </a:stretch>
          </a:blipFill>
        </p:spPr>
      </p:sp>
      <p:sp>
        <p:nvSpPr>
          <p:cNvPr name="TextBox 6" id="6"/>
          <p:cNvSpPr txBox="true"/>
          <p:nvPr/>
        </p:nvSpPr>
        <p:spPr>
          <a:xfrm rot="0">
            <a:off x="5534599" y="3446495"/>
            <a:ext cx="7218802" cy="538480"/>
          </a:xfrm>
          <a:prstGeom prst="rect">
            <a:avLst/>
          </a:prstGeom>
        </p:spPr>
        <p:txBody>
          <a:bodyPr anchor="t" rtlCol="false" tIns="0" lIns="0" bIns="0" rIns="0">
            <a:spAutoFit/>
          </a:bodyPr>
          <a:lstStyle/>
          <a:p>
            <a:pPr algn="just">
              <a:lnSpc>
                <a:spcPts val="3919"/>
              </a:lnSpc>
            </a:pPr>
            <a:r>
              <a:rPr lang="en-US" sz="2799">
                <a:solidFill>
                  <a:srgbClr val="FF751F"/>
                </a:solidFill>
                <a:latin typeface="Halley"/>
                <a:ea typeface="Halley"/>
                <a:cs typeface="Halley"/>
                <a:sym typeface="Halley"/>
              </a:rPr>
              <a:t>SELECT * FROM pizzas WHERE price IS NULL;</a:t>
            </a:r>
          </a:p>
        </p:txBody>
      </p:sp>
      <p:sp>
        <p:nvSpPr>
          <p:cNvPr name="TextBox 7" id="7"/>
          <p:cNvSpPr txBox="true"/>
          <p:nvPr/>
        </p:nvSpPr>
        <p:spPr>
          <a:xfrm rot="0">
            <a:off x="4310474" y="971550"/>
            <a:ext cx="9144000" cy="1661795"/>
          </a:xfrm>
          <a:prstGeom prst="rect">
            <a:avLst/>
          </a:prstGeom>
        </p:spPr>
        <p:txBody>
          <a:bodyPr anchor="t" rtlCol="false" tIns="0" lIns="0" bIns="0" rIns="0">
            <a:spAutoFit/>
          </a:bodyPr>
          <a:lstStyle/>
          <a:p>
            <a:pPr algn="just">
              <a:lnSpc>
                <a:spcPts val="4479"/>
              </a:lnSpc>
              <a:spcBef>
                <a:spcPct val="0"/>
              </a:spcBef>
            </a:pPr>
            <a:r>
              <a:rPr lang="en-US" b="true" sz="3199">
                <a:solidFill>
                  <a:srgbClr val="FF751F"/>
                </a:solidFill>
                <a:latin typeface="Canva Sans Bold"/>
                <a:ea typeface="Canva Sans Bold"/>
                <a:cs typeface="Canva Sans Bold"/>
                <a:sym typeface="Canva Sans Bold"/>
              </a:rPr>
              <a:t>3. Display pizza_type_id, name, and ingredients, replacing</a:t>
            </a:r>
            <a:r>
              <a:rPr lang="en-US" b="true" sz="3199">
                <a:solidFill>
                  <a:srgbClr val="FF751F"/>
                </a:solidFill>
                <a:latin typeface="Canva Sans Bold"/>
                <a:ea typeface="Canva Sans Bold"/>
                <a:cs typeface="Canva Sans Bold"/>
                <a:sym typeface="Canva Sans Bold"/>
              </a:rPr>
              <a:t> NULL ingredients with "Missing Data". Show first 5 rows.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14364851" y="0"/>
            <a:ext cx="10142645" cy="10206435"/>
          </a:xfrm>
          <a:custGeom>
            <a:avLst/>
            <a:gdLst/>
            <a:ahLst/>
            <a:cxnLst/>
            <a:rect r="r" b="b" t="t" l="l"/>
            <a:pathLst>
              <a:path h="10206435" w="10142645">
                <a:moveTo>
                  <a:pt x="0" y="0"/>
                </a:moveTo>
                <a:lnTo>
                  <a:pt x="10142645" y="0"/>
                </a:lnTo>
                <a:lnTo>
                  <a:pt x="10142645" y="10206435"/>
                </a:lnTo>
                <a:lnTo>
                  <a:pt x="0" y="1020643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6742547" y="0"/>
            <a:ext cx="10142645" cy="10206435"/>
          </a:xfrm>
          <a:custGeom>
            <a:avLst/>
            <a:gdLst/>
            <a:ahLst/>
            <a:cxnLst/>
            <a:rect r="r" b="b" t="t" l="l"/>
            <a:pathLst>
              <a:path h="10206435" w="10142645">
                <a:moveTo>
                  <a:pt x="0" y="0"/>
                </a:moveTo>
                <a:lnTo>
                  <a:pt x="10142644" y="0"/>
                </a:lnTo>
                <a:lnTo>
                  <a:pt x="10142644" y="10206435"/>
                </a:lnTo>
                <a:lnTo>
                  <a:pt x="0" y="1020643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5741356" y="6032851"/>
            <a:ext cx="6805288" cy="1595849"/>
          </a:xfrm>
          <a:custGeom>
            <a:avLst/>
            <a:gdLst/>
            <a:ahLst/>
            <a:cxnLst/>
            <a:rect r="r" b="b" t="t" l="l"/>
            <a:pathLst>
              <a:path h="1595849" w="6805288">
                <a:moveTo>
                  <a:pt x="0" y="0"/>
                </a:moveTo>
                <a:lnTo>
                  <a:pt x="6805288" y="0"/>
                </a:lnTo>
                <a:lnTo>
                  <a:pt x="6805288" y="1595849"/>
                </a:lnTo>
                <a:lnTo>
                  <a:pt x="0" y="1595849"/>
                </a:lnTo>
                <a:lnTo>
                  <a:pt x="0" y="0"/>
                </a:lnTo>
                <a:close/>
              </a:path>
            </a:pathLst>
          </a:custGeom>
          <a:blipFill>
            <a:blip r:embed="rId5"/>
            <a:stretch>
              <a:fillRect l="0" t="0" r="0" b="0"/>
            </a:stretch>
          </a:blipFill>
        </p:spPr>
      </p:sp>
      <p:sp>
        <p:nvSpPr>
          <p:cNvPr name="TextBox 6" id="6"/>
          <p:cNvSpPr txBox="true"/>
          <p:nvPr/>
        </p:nvSpPr>
        <p:spPr>
          <a:xfrm rot="0">
            <a:off x="5534599" y="3446495"/>
            <a:ext cx="7218802" cy="538480"/>
          </a:xfrm>
          <a:prstGeom prst="rect">
            <a:avLst/>
          </a:prstGeom>
        </p:spPr>
        <p:txBody>
          <a:bodyPr anchor="t" rtlCol="false" tIns="0" lIns="0" bIns="0" rIns="0">
            <a:spAutoFit/>
          </a:bodyPr>
          <a:lstStyle/>
          <a:p>
            <a:pPr algn="just">
              <a:lnSpc>
                <a:spcPts val="3919"/>
              </a:lnSpc>
            </a:pPr>
            <a:r>
              <a:rPr lang="en-US" sz="2799">
                <a:solidFill>
                  <a:srgbClr val="FF751F"/>
                </a:solidFill>
                <a:latin typeface="Halley"/>
                <a:ea typeface="Halley"/>
                <a:cs typeface="Halley"/>
                <a:sym typeface="Halley"/>
              </a:rPr>
              <a:t>SELECT * FROM pizzas WHERE price IS NULL;</a:t>
            </a:r>
          </a:p>
        </p:txBody>
      </p:sp>
      <p:sp>
        <p:nvSpPr>
          <p:cNvPr name="TextBox 7" id="7"/>
          <p:cNvSpPr txBox="true"/>
          <p:nvPr/>
        </p:nvSpPr>
        <p:spPr>
          <a:xfrm rot="0">
            <a:off x="4310474" y="971550"/>
            <a:ext cx="8836572" cy="537845"/>
          </a:xfrm>
          <a:prstGeom prst="rect">
            <a:avLst/>
          </a:prstGeom>
        </p:spPr>
        <p:txBody>
          <a:bodyPr anchor="t" rtlCol="false" tIns="0" lIns="0" bIns="0" rIns="0">
            <a:spAutoFit/>
          </a:bodyPr>
          <a:lstStyle/>
          <a:p>
            <a:pPr algn="just">
              <a:lnSpc>
                <a:spcPts val="4479"/>
              </a:lnSpc>
              <a:spcBef>
                <a:spcPct val="0"/>
              </a:spcBef>
            </a:pPr>
            <a:r>
              <a:rPr lang="en-US" b="true" sz="3199">
                <a:solidFill>
                  <a:srgbClr val="FF751F"/>
                </a:solidFill>
                <a:latin typeface="Canva Sans Bold"/>
                <a:ea typeface="Canva Sans Bold"/>
                <a:cs typeface="Canva Sans Bold"/>
                <a:sym typeface="Canva Sans Bold"/>
              </a:rPr>
              <a:t>4. Check for pizzas missing</a:t>
            </a:r>
            <a:r>
              <a:rPr lang="en-US" b="true" sz="3199">
                <a:solidFill>
                  <a:srgbClr val="FF751F"/>
                </a:solidFill>
                <a:latin typeface="Canva Sans Bold"/>
                <a:ea typeface="Canva Sans Bold"/>
                <a:cs typeface="Canva Sans Bold"/>
                <a:sym typeface="Canva Sans Bold"/>
              </a:rPr>
              <a:t> a price (IS NULL).</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14364851" y="0"/>
            <a:ext cx="10142645" cy="10206435"/>
          </a:xfrm>
          <a:custGeom>
            <a:avLst/>
            <a:gdLst/>
            <a:ahLst/>
            <a:cxnLst/>
            <a:rect r="r" b="b" t="t" l="l"/>
            <a:pathLst>
              <a:path h="10206435" w="10142645">
                <a:moveTo>
                  <a:pt x="0" y="0"/>
                </a:moveTo>
                <a:lnTo>
                  <a:pt x="10142645" y="0"/>
                </a:lnTo>
                <a:lnTo>
                  <a:pt x="10142645" y="10206435"/>
                </a:lnTo>
                <a:lnTo>
                  <a:pt x="0" y="1020643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5273073" y="3786227"/>
            <a:ext cx="7218802" cy="4005580"/>
          </a:xfrm>
          <a:prstGeom prst="rect">
            <a:avLst/>
          </a:prstGeom>
        </p:spPr>
        <p:txBody>
          <a:bodyPr anchor="t" rtlCol="false" tIns="0" lIns="0" bIns="0" rIns="0">
            <a:spAutoFit/>
          </a:bodyPr>
          <a:lstStyle/>
          <a:p>
            <a:pPr algn="just">
              <a:lnSpc>
                <a:spcPts val="3919"/>
              </a:lnSpc>
            </a:pPr>
            <a:r>
              <a:rPr lang="en-US" sz="2799">
                <a:solidFill>
                  <a:srgbClr val="FF751F"/>
                </a:solidFill>
                <a:latin typeface="Halley"/>
                <a:ea typeface="Halley"/>
                <a:cs typeface="Halley"/>
                <a:sym typeface="Halley"/>
              </a:rPr>
              <a:t>In this phase, I </a:t>
            </a:r>
            <a:r>
              <a:rPr lang="en-US" sz="2799">
                <a:solidFill>
                  <a:srgbClr val="FF751F"/>
                </a:solidFill>
                <a:latin typeface="Halley"/>
                <a:ea typeface="Halley"/>
                <a:cs typeface="Halley"/>
                <a:sym typeface="Halley"/>
              </a:rPr>
              <a:t>explored the dataset using different SQL filters. I checked orders from specific dates, sorted pizzas by price, found pizzas in selected sizes, searched price ranges, filtered pizzas with “Chicken” in the name, and identified orders placed on a certain date or after 8 PM. This helped me understand basic patterns in the data.</a:t>
            </a:r>
          </a:p>
        </p:txBody>
      </p:sp>
      <p:sp>
        <p:nvSpPr>
          <p:cNvPr name="Freeform 5" id="5"/>
          <p:cNvSpPr/>
          <p:nvPr/>
        </p:nvSpPr>
        <p:spPr>
          <a:xfrm flipH="false" flipV="false" rot="0">
            <a:off x="-6742547" y="0"/>
            <a:ext cx="10142645" cy="10206435"/>
          </a:xfrm>
          <a:custGeom>
            <a:avLst/>
            <a:gdLst/>
            <a:ahLst/>
            <a:cxnLst/>
            <a:rect r="r" b="b" t="t" l="l"/>
            <a:pathLst>
              <a:path h="10206435" w="10142645">
                <a:moveTo>
                  <a:pt x="0" y="0"/>
                </a:moveTo>
                <a:lnTo>
                  <a:pt x="10142644" y="0"/>
                </a:lnTo>
                <a:lnTo>
                  <a:pt x="10142644" y="10206435"/>
                </a:lnTo>
                <a:lnTo>
                  <a:pt x="0" y="1020643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6" id="6"/>
          <p:cNvSpPr txBox="true"/>
          <p:nvPr/>
        </p:nvSpPr>
        <p:spPr>
          <a:xfrm rot="0">
            <a:off x="6427482" y="952500"/>
            <a:ext cx="4909985" cy="679450"/>
          </a:xfrm>
          <a:prstGeom prst="rect">
            <a:avLst/>
          </a:prstGeom>
        </p:spPr>
        <p:txBody>
          <a:bodyPr anchor="t" rtlCol="false" tIns="0" lIns="0" bIns="0" rIns="0">
            <a:spAutoFit/>
          </a:bodyPr>
          <a:lstStyle/>
          <a:p>
            <a:pPr algn="ctr">
              <a:lnSpc>
                <a:spcPts val="5599"/>
              </a:lnSpc>
              <a:spcBef>
                <a:spcPct val="0"/>
              </a:spcBef>
            </a:pPr>
            <a:r>
              <a:rPr lang="en-US" b="true" sz="3999">
                <a:solidFill>
                  <a:srgbClr val="FF751F"/>
                </a:solidFill>
                <a:latin typeface="Open Sans Bold"/>
                <a:ea typeface="Open Sans Bold"/>
                <a:cs typeface="Open Sans Bold"/>
                <a:sym typeface="Open Sans Bold"/>
              </a:rPr>
              <a:t>PHASE 2</a:t>
            </a:r>
          </a:p>
        </p:txBody>
      </p:sp>
      <p:sp>
        <p:nvSpPr>
          <p:cNvPr name="TextBox 7" id="7"/>
          <p:cNvSpPr txBox="true"/>
          <p:nvPr/>
        </p:nvSpPr>
        <p:spPr>
          <a:xfrm rot="0">
            <a:off x="4984937" y="1790700"/>
            <a:ext cx="7795075" cy="679450"/>
          </a:xfrm>
          <a:prstGeom prst="rect">
            <a:avLst/>
          </a:prstGeom>
        </p:spPr>
        <p:txBody>
          <a:bodyPr anchor="t" rtlCol="false" tIns="0" lIns="0" bIns="0" rIns="0">
            <a:spAutoFit/>
          </a:bodyPr>
          <a:lstStyle/>
          <a:p>
            <a:pPr algn="ctr">
              <a:lnSpc>
                <a:spcPts val="5599"/>
              </a:lnSpc>
              <a:spcBef>
                <a:spcPct val="0"/>
              </a:spcBef>
            </a:pPr>
            <a:r>
              <a:rPr lang="en-US" b="true" sz="3999">
                <a:solidFill>
                  <a:srgbClr val="FF751F"/>
                </a:solidFill>
                <a:latin typeface="Open Sans Bold"/>
                <a:ea typeface="Open Sans Bold"/>
                <a:cs typeface="Open Sans Bold"/>
                <a:sym typeface="Open Sans Bold"/>
              </a:rPr>
              <a:t>FILTERING &amp; EXPLORATION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DAG5OBZ2swA</dc:identifier>
  <dcterms:modified xsi:type="dcterms:W3CDTF">2011-08-01T06:04:30Z</dcterms:modified>
  <cp:revision>1</cp:revision>
  <dc:title>The Great Pizza Analytics Challenge</dc:title>
</cp:coreProperties>
</file>